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79" r:id="rId2"/>
    <p:sldId id="275" r:id="rId3"/>
    <p:sldId id="274" r:id="rId4"/>
    <p:sldId id="302" r:id="rId5"/>
    <p:sldId id="303" r:id="rId6"/>
    <p:sldId id="278" r:id="rId7"/>
    <p:sldId id="277" r:id="rId8"/>
    <p:sldId id="292" r:id="rId9"/>
    <p:sldId id="29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5375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5050"/>
    <a:srgbClr val="FF3300"/>
    <a:srgbClr val="ECEBEB"/>
    <a:srgbClr val="CC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4635" autoAdjust="0"/>
  </p:normalViewPr>
  <p:slideViewPr>
    <p:cSldViewPr>
      <p:cViewPr varScale="1">
        <p:scale>
          <a:sx n="78" d="100"/>
          <a:sy n="78" d="100"/>
        </p:scale>
        <p:origin x="102" y="1056"/>
      </p:cViewPr>
      <p:guideLst>
        <p:guide pos="5375"/>
        <p:guide orient="horz" pos="216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570"/>
    </p:cViewPr>
  </p:sorterViewPr>
  <p:notesViewPr>
    <p:cSldViewPr>
      <p:cViewPr varScale="1">
        <p:scale>
          <a:sx n="67" d="100"/>
          <a:sy n="67" d="100"/>
        </p:scale>
        <p:origin x="-73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408D6-1A80-4CA8-8521-B9B3AA95DF3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41996-9922-4EE9-ADCB-85C4CC918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03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4464E-1FA9-41A2-9320-986E3D825F6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C0709-6777-46C8-AC7D-66A3346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45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0709-6777-46C8-AC7D-66A33462F0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73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0709-6777-46C8-AC7D-66A33462F0F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481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0709-6777-46C8-AC7D-66A33462F0F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76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9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9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5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8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7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50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72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0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79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0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28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45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67625"/>
            <a:ext cx="7557606" cy="57378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Министерство здравоохранения </a:t>
            </a:r>
            <a:b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Самарской области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9288" y="5380262"/>
            <a:ext cx="8640960" cy="93610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8000">
                <a:srgbClr val="FF3300"/>
              </a:gs>
              <a:gs pos="100000">
                <a:srgbClr val="C00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5340482"/>
            <a:ext cx="3761656" cy="400110"/>
          </a:xfr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960741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79894" y="2365626"/>
            <a:ext cx="6116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/>
                </a:solidFill>
              </a:rPr>
              <a:t>О мерах социальной поддержки врачей</a:t>
            </a:r>
            <a:endParaRPr lang="ru-RU" sz="3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0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893" y="260648"/>
            <a:ext cx="7620000" cy="128215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ru-RU" sz="3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Программа «Земский доктор» </a:t>
            </a:r>
            <a:r>
              <a:rPr lang="ru-RU" sz="30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0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трудоустройство в сельской местности и малых городах после завершения обучения либо переезде</a:t>
            </a:r>
            <a:r>
              <a:rPr lang="ru-R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(для врачей не имеющих  обязательств по целевому обучению)</a:t>
            </a:r>
            <a:endParaRPr lang="ru-RU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34047"/>
            <a:ext cx="8119814" cy="4548163"/>
          </a:xfrm>
        </p:spPr>
        <p:txBody>
          <a:bodyPr>
            <a:normAutofit fontScale="92500" lnSpcReduction="20000"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/>
              <a:t>Предоставление выплат </a:t>
            </a:r>
            <a:r>
              <a:rPr lang="ru-RU" sz="2200" dirty="0" smtClean="0"/>
              <a:t> </a:t>
            </a:r>
            <a:r>
              <a:rPr lang="ru-RU" sz="2200" b="1" dirty="0"/>
              <a:t>1 и</a:t>
            </a:r>
            <a:r>
              <a:rPr lang="ru-RU" sz="2200" b="1" dirty="0" smtClean="0"/>
              <a:t> </a:t>
            </a:r>
            <a:r>
              <a:rPr lang="ru-RU" sz="2200" b="1" dirty="0"/>
              <a:t>1,5 млн. рублей.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/>
              <a:t>Гарантированное трудоустройство.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/>
              <a:t>Денежные средства могут быть израсходованы на любые цели, в том числе на приобретение жилья, покупку машины, улучшение жилищных условий.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/>
              <a:t>Выплата предоставляется при трудоустройстве в медицинское учреждение после завершения обучения либо переезде, кроме г.о. Самара, г.о. Тольятти, г.о. Жигулевск, г.о. Сызрань, г.о. Новокуйбышевск).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200" dirty="0"/>
              <a:t>Без ограничени</a:t>
            </a:r>
            <a:r>
              <a:rPr lang="ru-RU" sz="2200" dirty="0" smtClean="0"/>
              <a:t>й по возрасту и стажу.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/>
          </a:p>
          <a:p>
            <a:pPr marL="685800" indent="-3429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Подробнее: тел</a:t>
            </a:r>
            <a:r>
              <a:rPr lang="ru-RU" sz="2400" dirty="0"/>
              <a:t>. 332-97-99, 333-09-57</a:t>
            </a:r>
          </a:p>
          <a:p>
            <a:pPr marL="342900" indent="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4300" indent="0">
              <a:lnSpc>
                <a:spcPct val="130000"/>
              </a:lnSpc>
              <a:spcBef>
                <a:spcPts val="0"/>
              </a:spcBef>
              <a:buNone/>
            </a:pPr>
            <a:endParaRPr lang="ru-RU" sz="2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0352" y="5936868"/>
            <a:ext cx="679106" cy="52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3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08" y="188640"/>
            <a:ext cx="8260097" cy="120004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ru-RU" sz="3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трудоустройстве </a:t>
            </a:r>
            <a:r>
              <a:rPr lang="ru-RU" sz="30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молодые специалисты с наиболее </a:t>
            </a:r>
            <a:r>
              <a:rPr lang="ru-RU" sz="3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востребованным специальностям</a:t>
            </a:r>
            <a:br>
              <a:rPr lang="ru-RU" sz="3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получают </a:t>
            </a:r>
            <a:r>
              <a:rPr lang="ru-RU" sz="30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выплаты на обустройство</a:t>
            </a:r>
            <a:endParaRPr lang="ru-RU" sz="30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097758" cy="483382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Размер выплаты </a:t>
            </a:r>
            <a:r>
              <a:rPr lang="ru-RU" sz="2400" dirty="0" smtClean="0"/>
              <a:t>200 000 рублей;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Для врачей общей практики и всех врачей бригад скорой медицинской помощи – 300 000 рублей;</a:t>
            </a:r>
            <a:endParaRPr lang="ru-RU" sz="24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Гарантированное </a:t>
            </a:r>
            <a:r>
              <a:rPr lang="ru-RU" sz="2400" dirty="0" smtClean="0"/>
              <a:t>трудоустройство;</a:t>
            </a:r>
            <a:endParaRPr lang="ru-RU" sz="24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Денежные </a:t>
            </a:r>
            <a:r>
              <a:rPr lang="ru-RU" sz="2400" dirty="0"/>
              <a:t>средства могут быть израсходованы на любые цели;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Выплата предоставляется при трудоустройстве до конца календарного года окончания обучения.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smtClean="0"/>
              <a:t>Тел</a:t>
            </a:r>
            <a:r>
              <a:rPr lang="ru-RU" sz="2400" dirty="0"/>
              <a:t>. 332-97-99, 333-09-57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0352" y="5936868"/>
            <a:ext cx="679106" cy="52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991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893" y="260648"/>
            <a:ext cx="7620000" cy="128215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z="24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Предоставление компенсации первоначального взноса в полном объеме, но не более 30 процентов от стоимости жилого </a:t>
            </a:r>
            <a:r>
              <a:rPr lang="ru-RU" sz="24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помещения и не </a:t>
            </a:r>
            <a:r>
              <a:rPr lang="ru-RU" sz="24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более 600 тыс. руб.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51723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endParaRPr lang="ru-RU" sz="2400" dirty="0" smtClean="0"/>
          </a:p>
          <a:p>
            <a:pPr marL="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Предоставляется врачам, работающим в сельских населенных пунктах и поселках городского типа, а также ГБУЗ СО «</a:t>
            </a:r>
            <a:r>
              <a:rPr lang="ru-RU" sz="2400" dirty="0" err="1"/>
              <a:t>Кинельская</a:t>
            </a:r>
            <a:r>
              <a:rPr lang="ru-RU" sz="2400" dirty="0"/>
              <a:t> </a:t>
            </a:r>
            <a:r>
              <a:rPr lang="ru-RU" sz="2400" dirty="0" err="1"/>
              <a:t>ЦБГиР</a:t>
            </a:r>
            <a:r>
              <a:rPr lang="ru-RU" sz="2400" dirty="0"/>
              <a:t>» и ГБУЗ СО «</a:t>
            </a:r>
            <a:r>
              <a:rPr lang="ru-RU" sz="2400" dirty="0" err="1"/>
              <a:t>Похвистневская</a:t>
            </a:r>
            <a:r>
              <a:rPr lang="ru-RU" sz="2400" dirty="0"/>
              <a:t> ЦБГР»;</a:t>
            </a:r>
          </a:p>
          <a:p>
            <a:pPr marL="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Ограничения по возрасту и стажу </a:t>
            </a:r>
            <a:r>
              <a:rPr lang="ru-RU" sz="2400" dirty="0" smtClean="0"/>
              <a:t>не </a:t>
            </a:r>
            <a:r>
              <a:rPr lang="ru-RU" sz="2400" dirty="0"/>
              <a:t>устанавливаются;</a:t>
            </a:r>
          </a:p>
          <a:p>
            <a:pPr marL="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Жилое помещение должно быть расположено в сельских населенных пунктах, поселках городского типа на территории Самарской области, а также г.о. Кинель, г.о. Похвистнево Самарской области;</a:t>
            </a:r>
          </a:p>
          <a:p>
            <a:pPr marL="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Договор ипотечного кредитования заключен не ранее 01.01.2021;</a:t>
            </a:r>
          </a:p>
          <a:p>
            <a:pPr marL="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 Жилое помещение может быть, как новым, так и приобретенным на вторичном рынке, также возможна ипотека на строительство жилья, участие в долевом строительстве жилья;</a:t>
            </a:r>
          </a:p>
          <a:p>
            <a:pPr marL="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Работник обязан вернуть субсидию в полном объеме при увольнении из учреждения здравоохранения ранее пяти лет с даты получения компенсации.</a:t>
            </a:r>
          </a:p>
          <a:p>
            <a:pPr marL="685800" indent="-3429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4300" indent="0">
              <a:lnSpc>
                <a:spcPct val="130000"/>
              </a:lnSpc>
              <a:spcBef>
                <a:spcPts val="0"/>
              </a:spcBef>
              <a:buNone/>
            </a:pPr>
            <a:endParaRPr lang="ru-RU" sz="2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0352" y="5936868"/>
            <a:ext cx="679106" cy="52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3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19369"/>
            <a:ext cx="7620000" cy="128215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z="2400" b="1" dirty="0">
                <a:solidFill>
                  <a:schemeClr val="accent5"/>
                </a:solidFill>
              </a:rPr>
              <a:t>Компенсация расходов в размере 50 процентов банковской процентной ставки ипотечного жилищного </a:t>
            </a:r>
            <a:r>
              <a:rPr lang="ru-RU" sz="2400" b="1" dirty="0" smtClean="0">
                <a:solidFill>
                  <a:schemeClr val="accent5"/>
                </a:solidFill>
              </a:rPr>
              <a:t>кредита </a:t>
            </a:r>
            <a:r>
              <a:rPr lang="ru-RU" sz="2400" b="1" dirty="0">
                <a:solidFill>
                  <a:schemeClr val="accent5"/>
                </a:solidFill>
              </a:rPr>
              <a:t>в размере не более 100 000 рублей в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892480" cy="6264696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/>
              <a:t> право на получение компенсации расходов предоставляется молодым врачам ежегодно в течение 3 лет;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/>
              <a:t> врач в возрасте до </a:t>
            </a:r>
            <a:r>
              <a:rPr lang="ru-RU" sz="1800" dirty="0" smtClean="0"/>
              <a:t>40 </a:t>
            </a:r>
            <a:r>
              <a:rPr lang="ru-RU" sz="1800" dirty="0"/>
              <a:t>лет (включительно</a:t>
            </a:r>
            <a:r>
              <a:rPr lang="ru-RU" sz="1800" dirty="0" smtClean="0"/>
              <a:t>);</a:t>
            </a:r>
            <a:endParaRPr lang="ru-RU" sz="1800" dirty="0"/>
          </a:p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/>
              <a:t>занимает должность по основному месту работы в учреждении в размере не менее 1,0 </a:t>
            </a:r>
            <a:r>
              <a:rPr lang="ru-RU" sz="1800" dirty="0" smtClean="0"/>
              <a:t>ставки по наиболее востребованным специальностям;</a:t>
            </a:r>
            <a:endParaRPr lang="ru-RU" sz="1800" dirty="0"/>
          </a:p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/>
              <a:t> наличие собственности (индивидуальной, совместной или долевой) на объект недвижимого имущества, приобретенного за счет средств ипотечного кредитования, расположенный на территории Самарской области;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/>
              <a:t>осуществляет трудовую деятельность в одном и том же учреждении в течение всего срока получения компенсации расходов (для получения выплаты на протяжении 3 лет);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/>
              <a:t>на недвижимое имущество заключен договор купли-продажи;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/>
              <a:t> договор ипотеки заключен не ранее </a:t>
            </a:r>
            <a:r>
              <a:rPr lang="ru-RU" sz="1800" dirty="0" smtClean="0"/>
              <a:t>01.01.2020</a:t>
            </a:r>
            <a:r>
              <a:rPr lang="ru-RU" sz="1800" dirty="0"/>
              <a:t>.</a:t>
            </a:r>
          </a:p>
          <a:p>
            <a:pPr marL="685800" indent="-3429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4300" indent="0">
              <a:lnSpc>
                <a:spcPct val="130000"/>
              </a:lnSpc>
              <a:spcBef>
                <a:spcPts val="0"/>
              </a:spcBef>
              <a:buNone/>
            </a:pPr>
            <a:endParaRPr lang="ru-RU" sz="2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0352" y="5936868"/>
            <a:ext cx="679106" cy="52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975798" cy="114200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ru-RU" sz="3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Меры поддержки, предоставляемые </a:t>
            </a:r>
            <a:r>
              <a:rPr lang="ru-RU" sz="30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администрацией </a:t>
            </a:r>
            <a:r>
              <a:rPr lang="ru-RU" sz="3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района (города)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575569"/>
            <a:ext cx="7410400" cy="4942892"/>
          </a:xfr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служебных жилых помещений;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5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компенсация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арендной платы;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5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земельных участков для жилищного строительства;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5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компенсация стоимости коммунальных услуг;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5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мест в дошкольных образовательных учреждениях детям медицинских работников;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5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льгот на посещение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физкультурно-оздоровительных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5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льгот при посещении детьми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платных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кружков, секций муниципального подчинения;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5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стипендии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целевикам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https://img2.freepng.ru/20180503/vxe/kisspng-animation-handshake-video-clip-art-hug-the-handshake-5aeb2f79f3cc05.6043320115253625539986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3269" l="0" r="100000">
                        <a14:backgroundMark x1="2778" y1="5385" x2="2889" y2="35577"/>
                        <a14:backgroundMark x1="13222" y1="4231" x2="62444" y2="10000"/>
                        <a14:backgroundMark x1="95778" y1="3077" x2="96556" y2="26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5590">
            <a:off x="6202451" y="5313917"/>
            <a:ext cx="2224201" cy="128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www.nicepng.com/png/detail/208-2086935_6-house-and-key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4" t="6437" r="19140" b="6121"/>
          <a:stretch/>
        </p:blipFill>
        <p:spPr bwMode="auto">
          <a:xfrm>
            <a:off x="4935533" y="5554429"/>
            <a:ext cx="1220643" cy="104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43608" y="2564904"/>
            <a:ext cx="4644008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354" y="188640"/>
            <a:ext cx="7886700" cy="10672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ru-RU" sz="3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Меры поддержки, предоставляемые </a:t>
            </a:r>
            <a:r>
              <a:rPr lang="ru-RU" sz="30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медицинскими учреждениями</a:t>
            </a:r>
            <a:endParaRPr lang="ru-RU" sz="30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https://img2.freepng.ru/20180503/vxe/kisspng-animation-handshake-video-clip-art-hug-the-handshake-5aeb2f79f3cc05.6043320115253625539986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3269" l="0" r="100000">
                        <a14:backgroundMark x1="2778" y1="5385" x2="2889" y2="35577"/>
                        <a14:backgroundMark x1="13222" y1="4231" x2="62444" y2="10000"/>
                        <a14:backgroundMark x1="95778" y1="3077" x2="96556" y2="26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5590">
            <a:off x="6202451" y="5313917"/>
            <a:ext cx="2224201" cy="128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nicepng.com/png/detail/208-2086935_6-house-and-key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4" t="6437" r="19140" b="6121"/>
          <a:stretch/>
        </p:blipFill>
        <p:spPr bwMode="auto">
          <a:xfrm>
            <a:off x="7668344" y="4293096"/>
            <a:ext cx="1220643" cy="104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871634" y="1988840"/>
            <a:ext cx="5796710" cy="3036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Выплаты</a:t>
            </a:r>
            <a:endParaRPr lang="ru-RU" sz="24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Компенсации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Жилье, компенсация аренды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/>
              <a:t>Профессиональная переподготовка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и другие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348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424" y="168976"/>
            <a:ext cx="7886700" cy="56594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ru-RU" sz="3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Целевое </a:t>
            </a:r>
            <a:r>
              <a:rPr lang="ru-RU" sz="30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br>
              <a:rPr lang="ru-RU" sz="30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0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счет областного бюджета</a:t>
            </a:r>
            <a:endParaRPr lang="ru-RU" sz="30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1529" y="820422"/>
            <a:ext cx="3882021" cy="5340436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800" dirty="0" smtClean="0"/>
              <a:t>Преимущества целевого обучения: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500" dirty="0" smtClean="0"/>
              <a:t>Обучающиеся </a:t>
            </a:r>
            <a:r>
              <a:rPr lang="ru-RU" sz="1500" b="1" dirty="0" smtClean="0"/>
              <a:t>получают </a:t>
            </a:r>
            <a:r>
              <a:rPr lang="ru-RU" sz="1500" b="1" dirty="0"/>
              <a:t>образование </a:t>
            </a:r>
            <a:r>
              <a:rPr lang="ru-RU" sz="1500" b="1" dirty="0" smtClean="0"/>
              <a:t>бесплатно</a:t>
            </a:r>
            <a:endParaRPr lang="ru-RU" sz="15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500" dirty="0"/>
              <a:t>После </a:t>
            </a:r>
            <a:r>
              <a:rPr lang="ru-RU" sz="1500" dirty="0" smtClean="0"/>
              <a:t>окончания обучения </a:t>
            </a:r>
            <a:r>
              <a:rPr lang="ru-RU" sz="1500" dirty="0"/>
              <a:t>специалиста </a:t>
            </a:r>
            <a:r>
              <a:rPr lang="ru-RU" sz="1500" b="1" dirty="0"/>
              <a:t>ждет гарантированное трудоустройство по </a:t>
            </a:r>
            <a:r>
              <a:rPr lang="ru-RU" sz="1500" b="1" dirty="0" smtClean="0"/>
              <a:t>специальности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500" dirty="0" smtClean="0"/>
              <a:t>Возможность дальнейшей переподготовки от учреждения</a:t>
            </a:r>
            <a:endParaRPr lang="ru-RU" sz="15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500" dirty="0"/>
              <a:t>Прохождение практики </a:t>
            </a:r>
            <a:r>
              <a:rPr lang="ru-RU" sz="1500" dirty="0" smtClean="0"/>
              <a:t>в учреждении, заключившем </a:t>
            </a:r>
            <a:r>
              <a:rPr lang="ru-RU" sz="1500" dirty="0"/>
              <a:t>целевой договор, дает возможность еще до устройства на работу узнать </a:t>
            </a:r>
            <a:r>
              <a:rPr lang="ru-RU" sz="1500" dirty="0" smtClean="0"/>
              <a:t>особенности работы </a:t>
            </a:r>
            <a:r>
              <a:rPr lang="ru-RU" sz="1500" dirty="0"/>
              <a:t>и трудовой </a:t>
            </a:r>
            <a:r>
              <a:rPr lang="ru-RU" sz="1500" dirty="0" smtClean="0"/>
              <a:t>коллектив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500" dirty="0" smtClean="0"/>
              <a:t>По договору о целевом обучении </a:t>
            </a:r>
            <a:r>
              <a:rPr lang="ru-RU" sz="1500" b="1" dirty="0" smtClean="0"/>
              <a:t>меры поддержки в период обучения:</a:t>
            </a:r>
          </a:p>
          <a:p>
            <a:pPr marL="0" indent="0">
              <a:buNone/>
            </a:pPr>
            <a:r>
              <a:rPr lang="ru-RU" sz="1500" dirty="0" smtClean="0"/>
              <a:t>Выплаты </a:t>
            </a:r>
          </a:p>
          <a:p>
            <a:pPr marL="0" indent="0">
              <a:buNone/>
            </a:pPr>
            <a:r>
              <a:rPr lang="ru-RU" sz="1500" dirty="0" smtClean="0"/>
              <a:t>Оплата проезда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500" dirty="0" smtClean="0"/>
              <a:t>Компенсация расходов на жилье в период </a:t>
            </a:r>
            <a:r>
              <a:rPr lang="ru-RU" sz="1500" dirty="0" smtClean="0">
                <a:latin typeface="+mj-lt"/>
              </a:rPr>
              <a:t>обучения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500" dirty="0" smtClean="0">
                <a:latin typeface="+mj-lt"/>
                <a:cs typeface="Times New Roman" panose="02020603050405020304" pitchFamily="18" charset="0"/>
              </a:rPr>
              <a:t>Выплата от муниципалитета</a:t>
            </a:r>
            <a:endParaRPr lang="ru-RU" sz="15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84712" y="909784"/>
            <a:ext cx="4032448" cy="5909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Обучение в ординатуре </a:t>
            </a:r>
            <a:r>
              <a:rPr lang="ru-RU" sz="1800" dirty="0" smtClean="0">
                <a:solidFill>
                  <a:schemeClr val="accent5"/>
                </a:solidFill>
              </a:rPr>
              <a:t>за счет областного бюджета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9255" y="219393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По большинству специальностей по программам </a:t>
            </a:r>
            <a:r>
              <a:rPr lang="ru-RU" dirty="0" smtClean="0">
                <a:solidFill>
                  <a:prstClr val="black"/>
                </a:solidFill>
              </a:rPr>
              <a:t>ординатуры </a:t>
            </a:r>
            <a:r>
              <a:rPr lang="ru-RU" dirty="0" smtClean="0">
                <a:solidFill>
                  <a:schemeClr val="accent5"/>
                </a:solidFill>
              </a:rPr>
              <a:t>всего: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103" y="3778098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Имеется последняя возможность перевестись на обучение за счет областного бюджета 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97" y="2225456"/>
            <a:ext cx="376332" cy="3734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28834" t="-8783" r="26827" b="6994"/>
          <a:stretch/>
        </p:blipFill>
        <p:spPr>
          <a:xfrm>
            <a:off x="319055" y="3888658"/>
            <a:ext cx="420046" cy="504056"/>
          </a:xfrm>
          <a:prstGeom prst="rect">
            <a:avLst/>
          </a:prstGeom>
        </p:spPr>
      </p:pic>
      <p:sp>
        <p:nvSpPr>
          <p:cNvPr id="18" name="Скругленный прямоугольник 17"/>
          <p:cNvSpPr/>
          <p:nvPr/>
        </p:nvSpPr>
        <p:spPr>
          <a:xfrm>
            <a:off x="3551996" y="2168198"/>
            <a:ext cx="792088" cy="52648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34978" y="3838246"/>
            <a:ext cx="792088" cy="666035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1102" y="834274"/>
            <a:ext cx="57475" cy="5242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9101" y="5255426"/>
            <a:ext cx="3048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Тел. 333-00-06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7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772816"/>
            <a:ext cx="7912389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2098" y="4293096"/>
            <a:ext cx="2265867" cy="15121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09" y="5805264"/>
            <a:ext cx="8638781" cy="932769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360619" y="5763352"/>
            <a:ext cx="3761656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000" smtClean="0">
                <a:solidFill>
                  <a:schemeClr val="bg2">
                    <a:lumMod val="50000"/>
                  </a:schemeClr>
                </a:solidFill>
              </a:rPr>
              <a:t>Email</a:t>
            </a:r>
            <a:r>
              <a:rPr lang="ru-RU" sz="2000" smtClean="0">
                <a:solidFill>
                  <a:schemeClr val="bg2">
                    <a:lumMod val="50000"/>
                  </a:schemeClr>
                </a:solidFill>
              </a:rPr>
              <a:t>:     </a:t>
            </a:r>
            <a:endParaRPr lang="en-US" sz="2000" smtClean="0">
              <a:solidFill>
                <a:schemeClr val="bg2">
                  <a:lumMod val="50000"/>
                </a:schemeClr>
              </a:solidFill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smtClean="0">
                <a:solidFill>
                  <a:schemeClr val="bg2">
                    <a:lumMod val="50000"/>
                  </a:schemeClr>
                </a:solidFill>
              </a:rPr>
              <a:t>Сайт: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smtClean="0">
                <a:solidFill>
                  <a:schemeClr val="bg2">
                    <a:lumMod val="50000"/>
                  </a:schemeClr>
                </a:solidFill>
              </a:rPr>
              <a:t>Тел.: 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627</Words>
  <Application>Microsoft Office PowerPoint</Application>
  <PresentationFormat>Экран (4:3)</PresentationFormat>
  <Paragraphs>71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Министерство здравоохранения  Самарской области</vt:lpstr>
      <vt:lpstr>Программа «Земский доктор»  (трудоустройство в сельской местности и малых городах после завершения обучения либо переезде) (для врачей не имеющих  обязательств по целевому обучению)</vt:lpstr>
      <vt:lpstr>При трудоустройстве молодые специалисты с наиболее востребованным специальностям получают выплаты на обустройство</vt:lpstr>
      <vt:lpstr>Предоставление компенсации первоначального взноса в полном объеме, но не более 30 процентов от стоимости жилого помещения и не более 600 тыс. руб. </vt:lpstr>
      <vt:lpstr>Компенсация расходов в размере 50 процентов банковской процентной ставки ипотечного жилищного кредита в размере не более 100 000 рублей в год</vt:lpstr>
      <vt:lpstr>Меры поддержки, предоставляемые администрацией района (города)</vt:lpstr>
      <vt:lpstr>Меры поддержки, предоставляемые медицинскими учреждениями</vt:lpstr>
      <vt:lpstr>Целевое обучение  за счет областного бюджета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оформления презентации</dc:title>
  <dc:creator>Бондаренко Сергей Валериевич</dc:creator>
  <cp:lastModifiedBy>Шумская Марина Алексеевна</cp:lastModifiedBy>
  <cp:revision>190</cp:revision>
  <cp:lastPrinted>2021-05-11T07:22:00Z</cp:lastPrinted>
  <dcterms:modified xsi:type="dcterms:W3CDTF">2022-04-18T08:44:53Z</dcterms:modified>
</cp:coreProperties>
</file>