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640" r:id="rId3"/>
    <p:sldId id="641" r:id="rId4"/>
    <p:sldId id="642" r:id="rId5"/>
    <p:sldId id="643" r:id="rId6"/>
    <p:sldId id="644" r:id="rId7"/>
    <p:sldId id="645" r:id="rId8"/>
    <p:sldId id="646" r:id="rId9"/>
    <p:sldId id="647" r:id="rId10"/>
    <p:sldId id="649" r:id="rId11"/>
    <p:sldId id="648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  <p:sldId id="667" r:id="rId30"/>
    <p:sldId id="668" r:id="rId31"/>
    <p:sldId id="669" r:id="rId32"/>
    <p:sldId id="622" r:id="rId3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" userDrawn="1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1A"/>
    <a:srgbClr val="E4097D"/>
    <a:srgbClr val="37A8E0"/>
    <a:srgbClr val="00B0F0"/>
    <a:srgbClr val="25B4B2"/>
    <a:srgbClr val="002060"/>
    <a:srgbClr val="E52629"/>
    <a:srgbClr val="20497E"/>
    <a:srgbClr val="508FD4"/>
    <a:srgbClr val="8AB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50" d="100"/>
          <a:sy n="150" d="100"/>
        </p:scale>
        <p:origin x="474" y="126"/>
      </p:cViewPr>
      <p:guideLst>
        <p:guide orient="horz" pos="1348"/>
        <p:guide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725D-055D-40E5-8801-895886D3A22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D40F4-8B6B-4883-A50B-846E9D29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0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00951-6301-4B70-A4B0-FA36E45FB3EF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C603-4CF0-4A35-908D-CC25F9E98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9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6D1-B690-4EE1-A848-FF9BF18CD1AD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B96-BF00-4425-B374-6175FD831C02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3ABC-9E9E-491F-BEA7-4A45593A7F84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FA-151B-49F6-A43D-870623774F21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4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236B-C7C4-4B85-95CB-E127A8B551B1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0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A2E7-5D60-43DD-B8C3-E10021CD07B3}" type="datetime1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1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E72C-8B0E-4DA3-B645-7091FC30303F}" type="datetime1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4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50E8-0253-4971-A4F3-5FA765798A36}" type="datetime1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2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C8F2-6EDC-4D65-9A28-FB5A553886EA}" type="datetime1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B442-C3CA-48AD-A8A4-8686B06B1095}" type="datetime1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3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4498-EE4A-41A6-AD88-9FD304CC014F}" type="datetime1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1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3B68-C0D2-4BD8-86F5-AC379C3A0759}" type="datetime1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8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mnik.fasie.ru/samar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mnik.fasie.ru/samara/" TargetMode="External"/><Relationship Id="rId5" Type="http://schemas.openxmlformats.org/officeDocument/2006/relationships/hyperlink" Target="mailto:umnik.dolinatlt@mail.ru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3.emf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16858" y="0"/>
            <a:ext cx="8819638" cy="5131768"/>
            <a:chOff x="-226858" y="92650"/>
            <a:chExt cx="10556698" cy="676535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58" y="92650"/>
              <a:ext cx="2160240" cy="676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868144" y="4852123"/>
              <a:ext cx="0" cy="111358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92041" y="2899276"/>
              <a:ext cx="1" cy="1113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273" y="4293096"/>
              <a:ext cx="1457284" cy="256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1165" y="92650"/>
              <a:ext cx="924404" cy="3055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77009" y="562467"/>
              <a:ext cx="3018532" cy="17281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9794280" y="3085691"/>
              <a:ext cx="567063" cy="50405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249" y="94928"/>
            <a:ext cx="877900" cy="1054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201" y="1177200"/>
            <a:ext cx="1481995" cy="612011"/>
          </a:xfrm>
          <a:prstGeom prst="rect">
            <a:avLst/>
          </a:prstGeom>
        </p:spPr>
      </p:pic>
      <p:sp useBgFill="1"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043609" y="1074358"/>
            <a:ext cx="6552728" cy="19898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Мастерская </a:t>
            </a:r>
            <a:br>
              <a:rPr lang="ru-RU" sz="3200" b="1" dirty="0" smtClean="0"/>
            </a:br>
            <a:r>
              <a:rPr lang="ru-RU" sz="3200" b="1" dirty="0" smtClean="0"/>
              <a:t>по подготовке заявок на конкурс </a:t>
            </a:r>
            <a:br>
              <a:rPr lang="ru-RU" sz="3200" b="1" dirty="0" smtClean="0"/>
            </a:br>
            <a:r>
              <a:rPr lang="ru-RU" sz="3200" b="1" dirty="0" smtClean="0"/>
              <a:t>«УМНИК САМАРСКАЯ ОБЛАСТЬ 2023»</a:t>
            </a:r>
            <a:endParaRPr lang="ru-RU" sz="3200" b="1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907704" y="3181746"/>
            <a:ext cx="5117010" cy="191028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Стрелкова Наталья Владимировна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>
                <a:solidFill>
                  <a:schemeClr val="tx1"/>
                </a:solidFill>
              </a:rPr>
              <a:t>куратор по программам Фонда содействия инновациям в Самарской области,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ГАУ </a:t>
            </a:r>
            <a:r>
              <a:rPr lang="ru-RU" dirty="0">
                <a:solidFill>
                  <a:schemeClr val="tx1"/>
                </a:solidFill>
              </a:rPr>
              <a:t>«Центр инновационного развития и кластерных инициатив Самарской области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(технопарк «Жигулевская долина»)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190"/>
            <a:ext cx="2182557" cy="859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071" y="167097"/>
            <a:ext cx="139000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4" y="195486"/>
            <a:ext cx="8406933" cy="324036"/>
          </a:xfrm>
        </p:spPr>
        <p:txBody>
          <a:bodyPr>
            <a:noAutofit/>
          </a:bodyPr>
          <a:lstStyle/>
          <a:p>
            <a:r>
              <a:rPr lang="ru-RU" sz="2400" b="1" dirty="0"/>
              <a:t>Критерий «Научно-технический уровень продукта, лежащего в основе проекта»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30669"/>
              </p:ext>
            </p:extLst>
          </p:nvPr>
        </p:nvGraphicFramePr>
        <p:xfrm>
          <a:off x="197515" y="843559"/>
          <a:ext cx="8406933" cy="3940090"/>
        </p:xfrm>
        <a:graphic>
          <a:graphicData uri="http://schemas.openxmlformats.org/drawingml/2006/table">
            <a:tbl>
              <a:tblPr firstRow="1" firstCol="1" bandRow="1"/>
              <a:tblGrid>
                <a:gridCol w="47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 критерия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показателя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Актуальность предлагаемого проекта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Оценивается значение идеи, сформулированной в проекте, для решения современных проблем и задач, как в отдельном регионе, так и в России в целом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научно-технической новизны продукта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Оценивается уровень научно-технической новизны разработки, лежащей в основе создаваемого продукта.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достижимости результатов НИР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Оценивается наличие, обоснованность и достаточность предложенных методов и способов решения задач для получения требуемых качественных и технических характеристик результатов НИР. Оценивается соответствие заявляемого объема необходимых научных </a:t>
                      </a:r>
                      <a:r>
                        <a:rPr lang="ru-RU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работ, </a:t>
                      </a:r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сложности решаемой задачи, а также имеющийся у заявителя научный задел по тематике НИР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52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9502"/>
            <a:ext cx="8226914" cy="38344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Заочная экспертиза: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заявки</a:t>
            </a:r>
            <a:r>
              <a:rPr lang="ru-RU" dirty="0">
                <a:latin typeface="+mn-lt"/>
              </a:rPr>
              <a:t>, рекомендованные по результатам полуфинального отбора, направляются </a:t>
            </a:r>
            <a:r>
              <a:rPr lang="ru-RU" dirty="0" smtClean="0">
                <a:latin typeface="+mn-lt"/>
              </a:rPr>
              <a:t>на </a:t>
            </a:r>
            <a:r>
              <a:rPr lang="ru-RU" dirty="0">
                <a:latin typeface="+mn-lt"/>
              </a:rPr>
              <a:t>обезличенную научно-техническую экспертизу;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проведение </a:t>
            </a:r>
            <a:r>
              <a:rPr lang="ru-RU" dirty="0">
                <a:latin typeface="+mn-lt"/>
              </a:rPr>
              <a:t>обезличенной экспертизы обеспечивается группой программы «УМНИК» с привлечением экспертов, аккредитованных Фондом для проведения экспертизы;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оценка </a:t>
            </a:r>
            <a:r>
              <a:rPr lang="ru-RU" dirty="0">
                <a:latin typeface="+mn-lt"/>
              </a:rPr>
              <a:t>проводится по критерию «Научно-технический уровень продукта, лежащего в основе </a:t>
            </a:r>
            <a:r>
              <a:rPr lang="ru-RU" dirty="0" smtClean="0">
                <a:latin typeface="+mn-lt"/>
              </a:rPr>
              <a:t>проекта»;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 </a:t>
            </a:r>
            <a:r>
              <a:rPr lang="ru-RU" dirty="0">
                <a:latin typeface="+mn-lt"/>
              </a:rPr>
              <a:t>итогам обезличенной научно-технической экспертизы в Системе формируется список заявок, рекомендованных к участию в финальном отборе.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9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411510"/>
            <a:ext cx="8208913" cy="46445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Финальный отбор:</a:t>
            </a:r>
            <a:endParaRPr lang="ru-RU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осуществляется в очном формате на базе аккредитованных Фондом финальных площадок;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оценка заявок проводится членами регионального экспертного жюри (РЭЖ) по критериям «Перспективы коммерциализации проекта» и «Квалификация заявителя»;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 результатам финального отбора оформляется протокол с рекомендациями по подведению итогов, который подписывается председателем РЭЖ или его заместителем. Член РЭЖ, не согласный с принятым решением, может письменно изложить свое особое мнение и представить его председателю РЭЖ. Особое мнение прикрепляется к соответствующему протоколу в виде приложения. Результаты отбора также вносятся в Систему;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протокол РЭЖ носит рекомендательный характер и направляется для утверждения в Фонд.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3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036496" cy="324036"/>
          </a:xfrm>
        </p:spPr>
        <p:txBody>
          <a:bodyPr>
            <a:noAutofit/>
          </a:bodyPr>
          <a:lstStyle/>
          <a:p>
            <a:r>
              <a:rPr lang="ru-RU" sz="2800" b="1" dirty="0"/>
              <a:t>Критерий «Перспективы коммерциализации проекта»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97514" y="843558"/>
          <a:ext cx="8262918" cy="3834426"/>
        </p:xfrm>
        <a:graphic>
          <a:graphicData uri="http://schemas.openxmlformats.org/drawingml/2006/table">
            <a:tbl>
              <a:tblPr firstRow="1" firstCol="1" bandRow="1"/>
              <a:tblGrid>
                <a:gridCol w="46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2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Показатели критерия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 </a:t>
                      </a:r>
                      <a:r>
                        <a:rPr lang="ru-RU" sz="2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востребованности продукта на рынке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востребованность продукта на указанных рынках и коммерческие перспективы продукта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потенциальных конкурентных преимуществ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Оцениваются ключевые для потребителя характеристики, по которым у продукта/технологии есть преимущества перед аналогами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0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820472" cy="324036"/>
          </a:xfrm>
        </p:spPr>
        <p:txBody>
          <a:bodyPr>
            <a:noAutofit/>
          </a:bodyPr>
          <a:lstStyle/>
          <a:p>
            <a:r>
              <a:rPr lang="ru-RU" sz="2800" b="1" dirty="0"/>
              <a:t>Критерий «Квалификация заявителя»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20" y="843558"/>
          <a:ext cx="8280920" cy="3979958"/>
        </p:xfrm>
        <a:graphic>
          <a:graphicData uri="http://schemas.openxmlformats.org/drawingml/2006/table">
            <a:tbl>
              <a:tblPr firstRow="1" firstCol="1" bandRow="1"/>
              <a:tblGrid>
                <a:gridCol w="46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Показатели критерия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 показателя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Увлеченность идеей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личность выступающего и качество представления проекта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предпринимательского потенциала заявителя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наличие потенциала для создания и развития инновационного бизнеса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взаимодействия с вузом или компанией</a:t>
                      </a:r>
                      <a:endParaRPr lang="ru-RU" sz="2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Оценивается наличие договора о взаимодействии с вузом или компанией, на базе которой будет реализовываться проект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2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892479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«УМНИК </a:t>
            </a:r>
            <a:r>
              <a:rPr lang="ru-RU" sz="3600" b="1" cap="all" dirty="0" smtClean="0"/>
              <a:t>Самарская область </a:t>
            </a:r>
            <a:r>
              <a:rPr lang="ru-RU" sz="3600" b="1" dirty="0" smtClean="0"/>
              <a:t>2023»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03" y="771550"/>
            <a:ext cx="3906433" cy="42844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25" dirty="0"/>
              <a:t>В Самарской области осуществляется прием заявок на участие в региональном отборе по программе </a:t>
            </a:r>
            <a:r>
              <a:rPr lang="ru-RU" sz="2325" b="1" dirty="0"/>
              <a:t>«УМНИК-</a:t>
            </a:r>
            <a:r>
              <a:rPr lang="ru-RU" sz="2325" b="1" cap="all" dirty="0"/>
              <a:t>Самарская область </a:t>
            </a:r>
            <a:r>
              <a:rPr lang="ru-RU" sz="2325" b="1" dirty="0" smtClean="0"/>
              <a:t>2023» </a:t>
            </a:r>
            <a:r>
              <a:rPr lang="ru-RU" sz="2325" dirty="0">
                <a:hlinkClick r:id="rId2"/>
              </a:rPr>
              <a:t>https://umnik.fasie.ru/samara/</a:t>
            </a:r>
            <a:endParaRPr lang="ru-RU" sz="2325" dirty="0"/>
          </a:p>
          <a:p>
            <a:pPr marL="0" indent="0">
              <a:buNone/>
            </a:pPr>
            <a:r>
              <a:rPr lang="ru-RU" sz="2325" b="1" dirty="0"/>
              <a:t>Прием заявок на конкурс </a:t>
            </a:r>
            <a:r>
              <a:rPr lang="ru-RU" sz="2325" b="1" dirty="0" smtClean="0"/>
              <a:t>открыт с июня 2023 </a:t>
            </a:r>
            <a:r>
              <a:rPr lang="ru-RU" sz="2325" b="1" dirty="0"/>
              <a:t>года.</a:t>
            </a:r>
          </a:p>
          <a:p>
            <a:pPr marL="0" indent="0">
              <a:buNone/>
            </a:pPr>
            <a:r>
              <a:rPr lang="ru-RU" sz="2325" b="1" dirty="0"/>
              <a:t>Полуфиналы пройдут на площадках вузов в октябре </a:t>
            </a:r>
            <a:r>
              <a:rPr lang="ru-RU" sz="2325" b="1" dirty="0" smtClean="0"/>
              <a:t>2023 </a:t>
            </a:r>
            <a:r>
              <a:rPr lang="ru-RU" sz="2325" b="1" dirty="0"/>
              <a:t>года.</a:t>
            </a:r>
          </a:p>
          <a:p>
            <a:pPr marL="0" indent="0">
              <a:buNone/>
            </a:pPr>
            <a:r>
              <a:rPr lang="ru-RU" sz="2325" b="1" dirty="0" smtClean="0"/>
              <a:t>Открытый полуфинальный </a:t>
            </a:r>
            <a:r>
              <a:rPr lang="ru-RU" sz="2325" b="1" dirty="0"/>
              <a:t>отбор </a:t>
            </a:r>
            <a:r>
              <a:rPr lang="ru-RU" sz="2325" b="1" dirty="0" smtClean="0"/>
              <a:t>в жигулевской долине </a:t>
            </a:r>
            <a:r>
              <a:rPr lang="ru-RU" sz="2325" b="1" dirty="0"/>
              <a:t>состоится </a:t>
            </a:r>
            <a:r>
              <a:rPr lang="ru-RU" sz="2325" b="1" dirty="0" smtClean="0"/>
              <a:t>9 </a:t>
            </a:r>
            <a:r>
              <a:rPr lang="ru-RU" sz="2325" b="1" dirty="0"/>
              <a:t>октября </a:t>
            </a:r>
            <a:r>
              <a:rPr lang="ru-RU" sz="2325" b="1" dirty="0" smtClean="0"/>
              <a:t>2023 </a:t>
            </a:r>
            <a:r>
              <a:rPr lang="ru-RU" sz="2325" b="1" dirty="0"/>
              <a:t>года. </a:t>
            </a:r>
          </a:p>
          <a:p>
            <a:pPr marL="0" indent="0">
              <a:buNone/>
            </a:pPr>
            <a:r>
              <a:rPr lang="ru-RU" sz="2325" b="1" dirty="0"/>
              <a:t>Финал регионального конкурса пройдет </a:t>
            </a:r>
            <a:r>
              <a:rPr lang="ru-RU" sz="2325" b="1" dirty="0" smtClean="0"/>
              <a:t>7 </a:t>
            </a:r>
            <a:r>
              <a:rPr lang="ru-RU" sz="2325" b="1" dirty="0"/>
              <a:t>декабря </a:t>
            </a:r>
            <a:r>
              <a:rPr lang="ru-RU" sz="2325" b="1" dirty="0" smtClean="0"/>
              <a:t>2023 года </a:t>
            </a:r>
            <a:r>
              <a:rPr lang="ru-RU" sz="2325" dirty="0"/>
              <a:t>на площадке представительства Фонда содействия инновациям в Самарской области в технопарке «Жигулевская долина» </a:t>
            </a:r>
            <a:r>
              <a:rPr lang="ru-RU" sz="2325" dirty="0" smtClean="0"/>
              <a:t>(г</a:t>
            </a:r>
            <a:r>
              <a:rPr lang="ru-RU" sz="2325" dirty="0"/>
              <a:t>. </a:t>
            </a:r>
            <a:r>
              <a:rPr lang="ru-RU" sz="2325" dirty="0" smtClean="0"/>
              <a:t>Тольятти)</a:t>
            </a:r>
            <a:endParaRPr lang="ru-RU" sz="2325" dirty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822"/>
          <a:stretch/>
        </p:blipFill>
        <p:spPr>
          <a:xfrm>
            <a:off x="4348671" y="794115"/>
            <a:ext cx="4511785" cy="39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820471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Разделы заявки «УМНИК»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843558"/>
            <a:ext cx="4464495" cy="39964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Заявка включает следующие разделы: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Данные </a:t>
            </a:r>
            <a:r>
              <a:rPr lang="ru-RU" dirty="0">
                <a:latin typeface="+mn-lt"/>
              </a:rPr>
              <a:t>о </a:t>
            </a:r>
            <a:r>
              <a:rPr lang="ru-RU" dirty="0" smtClean="0">
                <a:latin typeface="+mn-lt"/>
              </a:rPr>
              <a:t>проекте;</a:t>
            </a:r>
            <a:endParaRPr lang="ru-RU" dirty="0">
              <a:latin typeface="+mn-lt"/>
            </a:endParaRPr>
          </a:p>
          <a:p>
            <a:pPr marL="385763" indent="-385763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Данные </a:t>
            </a:r>
            <a:r>
              <a:rPr lang="ru-RU" dirty="0">
                <a:latin typeface="+mn-lt"/>
              </a:rPr>
              <a:t>об </a:t>
            </a:r>
            <a:r>
              <a:rPr lang="ru-RU" dirty="0" smtClean="0">
                <a:latin typeface="+mn-lt"/>
              </a:rPr>
              <a:t>участнике;</a:t>
            </a:r>
            <a:endParaRPr lang="ru-RU" dirty="0">
              <a:latin typeface="+mn-lt"/>
            </a:endParaRPr>
          </a:p>
          <a:p>
            <a:pPr marL="385763" indent="-385763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Научно-техническая </a:t>
            </a:r>
            <a:r>
              <a:rPr lang="ru-RU" dirty="0">
                <a:latin typeface="+mn-lt"/>
              </a:rPr>
              <a:t>часть </a:t>
            </a:r>
            <a:r>
              <a:rPr lang="ru-RU" dirty="0" smtClean="0">
                <a:latin typeface="+mn-lt"/>
              </a:rPr>
              <a:t>проекта;</a:t>
            </a:r>
            <a:endParaRPr lang="ru-RU" dirty="0">
              <a:latin typeface="+mn-lt"/>
            </a:endParaRPr>
          </a:p>
          <a:p>
            <a:pPr marL="385763" indent="-385763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Коммерциализуемость </a:t>
            </a:r>
            <a:r>
              <a:rPr lang="ru-RU" dirty="0">
                <a:latin typeface="+mn-lt"/>
              </a:rPr>
              <a:t>научно-технических </a:t>
            </a:r>
            <a:r>
              <a:rPr lang="ru-RU" dirty="0" smtClean="0">
                <a:latin typeface="+mn-lt"/>
              </a:rPr>
              <a:t>результатов;</a:t>
            </a:r>
            <a:endParaRPr lang="ru-RU" dirty="0">
              <a:latin typeface="+mn-lt"/>
            </a:endParaRPr>
          </a:p>
          <a:p>
            <a:pPr marL="385763" indent="-385763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Презентация.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12209"/>
            <a:ext cx="3852428" cy="3090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0043" y="718659"/>
            <a:ext cx="28263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Проверка заявки на антиплагиат</a:t>
            </a:r>
          </a:p>
        </p:txBody>
      </p:sp>
    </p:spTree>
    <p:extLst>
      <p:ext uri="{BB962C8B-B14F-4D97-AF65-F5344CB8AC3E}">
        <p14:creationId xmlns:p14="http://schemas.microsoft.com/office/powerpoint/2010/main" val="19886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036495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Рекомендации по оформлению заявки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514" y="843558"/>
            <a:ext cx="8550949" cy="41044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b="1" cap="all" dirty="0" smtClean="0">
                <a:latin typeface="+mn-lt"/>
              </a:rPr>
              <a:t>Научно-техническая часть проекта</a:t>
            </a:r>
          </a:p>
          <a:p>
            <a:pPr marL="0" indent="0">
              <a:buNone/>
            </a:pPr>
            <a:r>
              <a:rPr lang="ru-RU" sz="3800" b="1" dirty="0" smtClean="0">
                <a:latin typeface="+mn-lt"/>
              </a:rPr>
              <a:t>1. Название </a:t>
            </a:r>
          </a:p>
          <a:p>
            <a:pPr marL="0" indent="0">
              <a:buNone/>
            </a:pPr>
            <a:r>
              <a:rPr lang="ru-RU" sz="3800" b="1" dirty="0" smtClean="0">
                <a:latin typeface="+mn-lt"/>
              </a:rPr>
              <a:t>Проект </a:t>
            </a:r>
            <a:r>
              <a:rPr lang="ru-RU" sz="3800" b="1" dirty="0">
                <a:latin typeface="+mn-lt"/>
              </a:rPr>
              <a:t>должен начинаться со слов «Разработка...» и содержать в себе описание продукта, его особенностей и назначения. </a:t>
            </a:r>
            <a:endParaRPr lang="ru-RU" sz="3800" b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Пример</a:t>
            </a:r>
            <a:r>
              <a:rPr lang="ru-RU" sz="3800" i="1" dirty="0">
                <a:latin typeface="+mn-lt"/>
              </a:rPr>
              <a:t>: Разработка + «наименование создаваемого продукта» + «на основе или с использованием...» + «для применения в...» </a:t>
            </a:r>
            <a:endParaRPr lang="ru-RU" sz="38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>
                <a:latin typeface="+mn-lt"/>
              </a:rPr>
              <a:t>(Разработка автоматизированной системы управления индукторным электроприводом двойного питания для работы в прецизионных системах, системах конвейерного производства и центробежных установках). </a:t>
            </a:r>
            <a:endParaRPr lang="ru-RU" sz="38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Основной </a:t>
            </a:r>
            <a:r>
              <a:rPr lang="ru-RU" sz="3800" i="1" dirty="0">
                <a:latin typeface="+mn-lt"/>
              </a:rPr>
              <a:t>смысл: из названия проекта должно быть понятно в чем его суть, для чего он нужен, в чем его особенность. </a:t>
            </a:r>
            <a:endParaRPr lang="ru-RU" sz="38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Оптимальное </a:t>
            </a:r>
            <a:r>
              <a:rPr lang="ru-RU" sz="3800" i="1" dirty="0">
                <a:latin typeface="+mn-lt"/>
              </a:rPr>
              <a:t>емкое название проекта будет содержать 7-15 слов. </a:t>
            </a:r>
            <a:endParaRPr lang="ru-RU" sz="38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800" i="1" dirty="0" smtClean="0">
                <a:latin typeface="+mn-lt"/>
              </a:rPr>
              <a:t>Необходимо </a:t>
            </a:r>
            <a:r>
              <a:rPr lang="ru-RU" sz="3800" i="1" dirty="0">
                <a:latin typeface="+mn-lt"/>
              </a:rPr>
              <a:t>избегать в названиях проектов (в качестве разрабатываемых продуктов) </a:t>
            </a:r>
            <a:r>
              <a:rPr lang="ru-RU" sz="3800" i="1" dirty="0" smtClean="0">
                <a:latin typeface="+mn-lt"/>
              </a:rPr>
              <a:t>слова </a:t>
            </a:r>
            <a:r>
              <a:rPr lang="ru-RU" sz="3800" i="1" dirty="0">
                <a:latin typeface="+mn-lt"/>
              </a:rPr>
              <a:t>«Алгоритм», «Метод» или «Способ», т.к. они не являются объектами коммерциализации (в отличие от «Технология», «Система», «Комплекс»).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483295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7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9502"/>
            <a:ext cx="8280921" cy="47165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2. </a:t>
            </a:r>
            <a:r>
              <a:rPr lang="ru-RU" sz="1800" b="1" dirty="0" smtClean="0"/>
              <a:t>Цель 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650" b="1" dirty="0"/>
              <a:t>Рекомендуется использовать простой и понятный для неспециалиста язык (не использовать наукообразный текст).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i="1" dirty="0"/>
              <a:t>Необходимо показать, что Вы четко понимаете конечную цель Вашей работы, осознаете, какой именно научно-технический результат должен получиться в конце работы над данным проектом.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b="1" i="1" dirty="0"/>
              <a:t>Целью НИР не может быть получение или разработка прототипа, экспериментального образца, продукта и прочего.  </a:t>
            </a:r>
            <a:r>
              <a:rPr lang="ru-RU" sz="1650" i="1" dirty="0"/>
              <a:t>Можно указать, что будет проведено исследование важных процессов (указать каких). В определении цели должен быть указан полезный (технический, социальный) эффект, который обеспечивается использованием полученного научного результата.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50" i="1" dirty="0"/>
              <a:t>Цель должна подразумевать положительную динамику, изменение каких-либо показателей в лучшую сторону, в виде: - улучшения показателей..., - снижения потребления., уменьшение издержек, расхода., - увеличение скорости., - повышение отдачи, точности. и т.д. Например, в результате разработки планируется: «Получение программного кода, который позволит повысить скорость управления системой контроля поточной линии на предприятии ...»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85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1510"/>
            <a:ext cx="8280921" cy="46445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3. Задачи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Необходимо </a:t>
            </a:r>
            <a:r>
              <a:rPr lang="ru-RU" b="1" dirty="0">
                <a:latin typeface="+mn-lt"/>
              </a:rPr>
              <a:t>указать задачи, которые ставятся для достижения цели в рамках двухлетнего договора. Также необходимо указать итоговый результат двухлетней работы </a:t>
            </a:r>
            <a:r>
              <a:rPr lang="ru-RU" b="1" dirty="0" smtClean="0">
                <a:latin typeface="+mn-lt"/>
              </a:rPr>
              <a:t>(экспериментальный или лабораторный образец</a:t>
            </a:r>
            <a:r>
              <a:rPr lang="ru-RU" b="1" dirty="0">
                <a:latin typeface="+mn-lt"/>
              </a:rPr>
              <a:t>, </a:t>
            </a:r>
            <a:r>
              <a:rPr lang="ru-RU" b="1" dirty="0" smtClean="0">
                <a:latin typeface="+mn-lt"/>
              </a:rPr>
              <a:t>программный продукт, технология). 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 </a:t>
            </a:r>
            <a:r>
              <a:rPr lang="ru-RU" i="1" dirty="0">
                <a:latin typeface="+mn-lt"/>
              </a:rPr>
              <a:t>пунктам указать научно-исследовательские задачи, которые будут последовательно решаться при выполнении НИР в течение двух лет.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Кратко </a:t>
            </a:r>
            <a:r>
              <a:rPr lang="ru-RU" i="1" dirty="0">
                <a:latin typeface="+mn-lt"/>
              </a:rPr>
              <a:t>и ясно (1-4 предложения) </a:t>
            </a:r>
            <a:r>
              <a:rPr lang="ru-RU" i="1" dirty="0" smtClean="0">
                <a:latin typeface="+mn-lt"/>
              </a:rPr>
              <a:t>следует указать </a:t>
            </a:r>
            <a:r>
              <a:rPr lang="ru-RU" i="1" dirty="0">
                <a:latin typeface="+mn-lt"/>
              </a:rPr>
              <a:t>конечный продукт, к созданию которого приведёт НИР. </a:t>
            </a:r>
            <a:endParaRPr lang="ru-RU" i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latin typeface="+mn-lt"/>
              </a:rPr>
              <a:t>Следует </a:t>
            </a:r>
            <a:r>
              <a:rPr lang="ru-RU" i="1" dirty="0">
                <a:latin typeface="+mn-lt"/>
              </a:rPr>
              <a:t>учитывать, что по итогам НИР может получиться только экспериментальный или лабораторный образец, но ни в коем случае не промышленный или опытный образец. Указать, как визуально будет выглядеть продукт для конечного потребителя/клиента.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Например</a:t>
            </a:r>
            <a:r>
              <a:rPr lang="ru-RU" i="1" dirty="0">
                <a:latin typeface="+mn-lt"/>
              </a:rPr>
              <a:t>, для прибора или аппаратного комплекса — части, из которых он состоит. Для ПО — количество модулей, основные особенности интерфейса. Для препаратов — внешний вид, цвет, вкус, запах.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640959" cy="3240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Фонд содействия инновациям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843558"/>
            <a:ext cx="8496944" cy="37444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Фонд </a:t>
            </a:r>
            <a:r>
              <a:rPr lang="ru-RU" b="1" dirty="0">
                <a:latin typeface="+mn-lt"/>
              </a:rPr>
              <a:t>содействия развитию малых форм предприятий в научно-технической </a:t>
            </a:r>
            <a:r>
              <a:rPr lang="ru-RU" b="1" dirty="0" smtClean="0">
                <a:latin typeface="+mn-lt"/>
              </a:rPr>
              <a:t>сфере </a:t>
            </a:r>
            <a:r>
              <a:rPr lang="ru-RU" dirty="0" smtClean="0">
                <a:latin typeface="+mn-lt"/>
              </a:rPr>
              <a:t>является </a:t>
            </a:r>
            <a:r>
              <a:rPr lang="ru-RU" dirty="0">
                <a:latin typeface="+mn-lt"/>
              </a:rPr>
              <a:t>государственным институтом развития и осуществляет свою деятельность с 1994 года.</a:t>
            </a:r>
          </a:p>
          <a:p>
            <a:pPr marL="0" indent="0">
              <a:buNone/>
            </a:pPr>
            <a:r>
              <a:rPr lang="ru-RU" b="1" dirty="0">
                <a:latin typeface="+mn-lt"/>
              </a:rPr>
              <a:t>Ключевая цель деятельности Фонда </a:t>
            </a:r>
            <a:r>
              <a:rPr lang="ru-RU" dirty="0">
                <a:latin typeface="+mn-lt"/>
              </a:rPr>
              <a:t>– финансовая поддержка молодых ученых и малых предприятий, которые занимаются научными разработками с высоким потенциалом коммерциализации. Это первый шаг на пути от идеи до ее реализации, к успеху отдельно взятого предприятия и государства в целом.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Результатом деятельности Фонда является создание новых инновационных продуктов на рынке, увеличение числа успешно работающих предприятий и объектов интеллектуальной собственности, вовлеченных в хозяйственный оборот.</a:t>
            </a:r>
          </a:p>
          <a:p>
            <a:pPr marL="0" indent="0">
              <a:buNone/>
            </a:pPr>
            <a:endParaRPr lang="ru-RU" b="1" dirty="0" smtClean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Основные </a:t>
            </a:r>
            <a:r>
              <a:rPr lang="ru-RU" b="1" dirty="0">
                <a:latin typeface="+mn-lt"/>
              </a:rPr>
              <a:t>направления деятельности Фонда: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Вовлечение молодежи в инновационную деятельность;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Поддержка стартапов;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Содействие коммерциализации разработок и расширению бизнеса;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Содействие развитию высокотехнологичных секторов экономики (диверсификация бизнеса, кооперация малого и крупного бизнеса);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Поддержка экспортно-ориентированных компаний.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5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9502"/>
            <a:ext cx="8208913" cy="44464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4. Назначение </a:t>
            </a:r>
            <a:r>
              <a:rPr lang="ru-RU" b="1" dirty="0">
                <a:latin typeface="+mn-lt"/>
              </a:rPr>
              <a:t>научно-технического продукта (изделия и т.п.)</a:t>
            </a:r>
          </a:p>
          <a:p>
            <a:pPr marL="0" indent="0">
              <a:buNone/>
            </a:pPr>
            <a:r>
              <a:rPr lang="ru-RU" b="1" dirty="0">
                <a:latin typeface="+mn-lt"/>
              </a:rPr>
              <a:t>Описать функциональное назначение </a:t>
            </a:r>
            <a:r>
              <a:rPr lang="ru-RU" b="1" dirty="0" smtClean="0">
                <a:latin typeface="+mn-lt"/>
              </a:rPr>
              <a:t>проекта 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Можно </a:t>
            </a:r>
            <a:r>
              <a:rPr lang="ru-RU" i="1" dirty="0">
                <a:latin typeface="+mn-lt"/>
              </a:rPr>
              <a:t>указать, где будет использован результат, кто будет его потребителем. В разделе о назначении научно-технического продукта должно быть указано его название, конкретная область его применения и конкретные функции, выполняемые разрабатываемым продуктом.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Например</a:t>
            </a:r>
            <a:r>
              <a:rPr lang="ru-RU" i="1" dirty="0">
                <a:latin typeface="+mn-lt"/>
              </a:rPr>
              <a:t>: результат будет использован ведущими промышленными предприятиями для совершенствования производственных мощностей в области оптимизации скорости </a:t>
            </a:r>
            <a:r>
              <a:rPr lang="ru-RU" i="1" dirty="0" err="1">
                <a:latin typeface="+mn-lt"/>
              </a:rPr>
              <a:t>станкоотдачи</a:t>
            </a:r>
            <a:r>
              <a:rPr lang="ru-RU" i="1" dirty="0">
                <a:latin typeface="+mn-lt"/>
              </a:rPr>
              <a:t> машиностроительного оборудования на предприятиях АО "</a:t>
            </a:r>
            <a:r>
              <a:rPr lang="ru-RU" i="1" dirty="0" err="1">
                <a:latin typeface="+mn-lt"/>
              </a:rPr>
              <a:t>Норский</a:t>
            </a:r>
            <a:r>
              <a:rPr lang="ru-RU" i="1" dirty="0">
                <a:latin typeface="+mn-lt"/>
              </a:rPr>
              <a:t> керамический завод", АО "ОДК-Газовые турбины", АО "Русская механика"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0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9502"/>
            <a:ext cx="8280920" cy="47165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latin typeface="+mn-lt"/>
              </a:rPr>
              <a:t>5.Научная </a:t>
            </a:r>
            <a:r>
              <a:rPr lang="ru-RU" sz="3400" b="1" dirty="0">
                <a:latin typeface="+mn-lt"/>
              </a:rPr>
              <a:t>новизна предлагаемых в проекте решений.</a:t>
            </a:r>
          </a:p>
          <a:p>
            <a:pPr marL="0" indent="0">
              <a:buNone/>
            </a:pPr>
            <a:r>
              <a:rPr lang="ru-RU" sz="3400" b="1" dirty="0">
                <a:latin typeface="+mn-lt"/>
              </a:rPr>
              <a:t>Необходимо четко указать предлагаемые в Вашем проекте решения и представить их новизну: новые подходы, усовершенствования и т.п</a:t>
            </a:r>
            <a:r>
              <a:rPr lang="ru-RU" sz="3400" b="1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Следует </a:t>
            </a:r>
            <a:r>
              <a:rPr lang="ru-RU" sz="3400" i="1" dirty="0">
                <a:latin typeface="+mn-lt"/>
              </a:rPr>
              <a:t>начать описание с обоснования необходимости проведения НИР по проекту, на решение какой научно-технической задачи направлен проект, какие параметры предполагается получить.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В </a:t>
            </a:r>
            <a:r>
              <a:rPr lang="ru-RU" sz="3400" i="1" dirty="0">
                <a:latin typeface="+mn-lt"/>
              </a:rPr>
              <a:t>разделе необходимо отразить информацию по уникальности разработки и ее отношению к существующим технологиям (продуктам).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Укажите</a:t>
            </a:r>
            <a:r>
              <a:rPr lang="ru-RU" sz="3400" i="1" dirty="0">
                <a:latin typeface="+mn-lt"/>
              </a:rPr>
              <a:t>, что в ходе проекта будет разработано впервые, что не имеет аналогов </a:t>
            </a:r>
            <a:r>
              <a:rPr lang="ru-RU" sz="3400" i="1" dirty="0" smtClean="0">
                <a:latin typeface="+mn-lt"/>
              </a:rPr>
              <a:t>в научной </a:t>
            </a:r>
            <a:r>
              <a:rPr lang="ru-RU" sz="3400" i="1" dirty="0">
                <a:latin typeface="+mn-lt"/>
              </a:rPr>
              <a:t>практике, в чем заключается уникальность разработки. Избегайте выражений «абсолютная новизна», «аналоги отсутствуют», «прорывная технология».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Необходимо </a:t>
            </a:r>
            <a:r>
              <a:rPr lang="ru-RU" sz="3400" i="1" dirty="0">
                <a:latin typeface="+mn-lt"/>
              </a:rPr>
              <a:t>кратко отразить информацию о существующих </a:t>
            </a:r>
            <a:r>
              <a:rPr lang="ru-RU" sz="3400" i="1" dirty="0" smtClean="0">
                <a:latin typeface="+mn-lt"/>
              </a:rPr>
              <a:t>аналогах, их недостатки, а также обосновать</a:t>
            </a:r>
            <a:r>
              <a:rPr lang="ru-RU" sz="3400" i="1" dirty="0">
                <a:latin typeface="+mn-lt"/>
              </a:rPr>
              <a:t>, почему необходим новый продукт.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Затем </a:t>
            </a:r>
            <a:r>
              <a:rPr lang="ru-RU" sz="3400" i="1" dirty="0">
                <a:latin typeface="+mn-lt"/>
              </a:rPr>
              <a:t>выделить набор определенных характеристик и параметров, которые отличают или характеризуют Вашу разработку в лучшую сторону по сравнению с существующими аналогами.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При </a:t>
            </a:r>
            <a:r>
              <a:rPr lang="ru-RU" sz="3400" i="1" dirty="0">
                <a:latin typeface="+mn-lt"/>
              </a:rPr>
              <a:t>сравнении следует избегать общих слов: «больше», «меньше», «лучше». Например, новизна исследования заключается: «в разработке ранее не используемой технологии автоматизации системы управления поточной линией на промышленных предприятиях».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1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9502"/>
            <a:ext cx="8363272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6. Обоснование </a:t>
            </a:r>
            <a:r>
              <a:rPr lang="ru-RU" b="1" dirty="0">
                <a:latin typeface="+mn-lt"/>
              </a:rPr>
              <a:t>необходимости проведения </a:t>
            </a:r>
            <a:r>
              <a:rPr lang="ru-RU" b="1" dirty="0" smtClean="0">
                <a:latin typeface="+mn-lt"/>
              </a:rPr>
              <a:t>НИР.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Требуется </a:t>
            </a:r>
            <a:r>
              <a:rPr lang="ru-RU" i="1" dirty="0">
                <a:latin typeface="+mn-lt"/>
              </a:rPr>
              <a:t>представить актуальность проведения НИР, обосновать необходимость разработки указанных в предыдущем пункте предлагаемых </a:t>
            </a:r>
            <a:r>
              <a:rPr lang="ru-RU" i="1" dirty="0" smtClean="0">
                <a:latin typeface="+mn-lt"/>
              </a:rPr>
              <a:t>решений. Привести</a:t>
            </a:r>
            <a:r>
              <a:rPr lang="ru-RU" i="1" dirty="0">
                <a:latin typeface="+mn-lt"/>
              </a:rPr>
              <a:t>, при наличии, научный задел/публикации.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Научным </a:t>
            </a:r>
            <a:r>
              <a:rPr lang="ru-RU" i="1" dirty="0">
                <a:latin typeface="+mn-lt"/>
              </a:rPr>
              <a:t>заделом может быть имеющаяся интеллектуальная собственность (свидетельство о регистрации ПО, патент на изобретение, полезная модель) и / или сформированные, либо поданные заявки на ИС</a:t>
            </a:r>
            <a:r>
              <a:rPr lang="ru-RU" i="1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i="1" dirty="0">
                <a:latin typeface="+mn-lt"/>
              </a:rPr>
              <a:t>Пример: </a:t>
            </a:r>
            <a:r>
              <a:rPr lang="ru-RU" i="1" dirty="0" smtClean="0">
                <a:latin typeface="+mn-lt"/>
              </a:rPr>
              <a:t>актуальность можно </a:t>
            </a:r>
            <a:r>
              <a:rPr lang="ru-RU" i="1" dirty="0">
                <a:latin typeface="+mn-lt"/>
              </a:rPr>
              <a:t>охарактеризовать, например, как возможность модернизации имеющегося технического или программного решения на производственной линии конкретного предприятия в целях повышения качественных и количественных показателей производительности. </a:t>
            </a:r>
          </a:p>
          <a:p>
            <a:pPr marL="0" indent="0">
              <a:buNone/>
            </a:pPr>
            <a:endParaRPr lang="ru-RU" i="1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2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3478"/>
            <a:ext cx="4176464" cy="4643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/>
              <a:t>7</a:t>
            </a:r>
            <a:r>
              <a:rPr lang="ru-RU" sz="1200" b="1" dirty="0" smtClean="0"/>
              <a:t>. Основные </a:t>
            </a:r>
            <a:r>
              <a:rPr lang="ru-RU" sz="1200" b="1" dirty="0"/>
              <a:t>технические параметры, определяющие количественные, качественные и стоимостные характеристики продукции (в сопоставлении с существующими аналогами, в </a:t>
            </a:r>
            <a:r>
              <a:rPr lang="ru-RU" sz="1200" b="1" dirty="0" err="1"/>
              <a:t>т.ч</a:t>
            </a:r>
            <a:r>
              <a:rPr lang="ru-RU" sz="1200" b="1" dirty="0"/>
              <a:t>. мировыми</a:t>
            </a:r>
            <a:r>
              <a:rPr lang="ru-RU" sz="1200" b="1" dirty="0" smtClean="0"/>
              <a:t>)</a:t>
            </a:r>
            <a:endParaRPr lang="ru-RU" sz="1200" b="1" dirty="0"/>
          </a:p>
          <a:p>
            <a:pPr marL="0" indent="0">
              <a:buNone/>
            </a:pPr>
            <a:r>
              <a:rPr lang="ru-RU" sz="1200" i="1" dirty="0" smtClean="0"/>
              <a:t>Необходимо </a:t>
            </a:r>
            <a:r>
              <a:rPr lang="ru-RU" sz="1200" i="1" dirty="0"/>
              <a:t>представить качественные и количественные параметры, характеризующие Вашу разработку. Провести сравнение с аналогами в соответствии с представленными характеристиками (техническими, экономическими, социальными и др.), сделав акцент на инновации, реализуемые в данном проекте. </a:t>
            </a:r>
          </a:p>
          <a:p>
            <a:pPr marL="0" indent="0">
              <a:buNone/>
            </a:pPr>
            <a:r>
              <a:rPr lang="ru-RU" sz="1200" i="1" dirty="0"/>
              <a:t>Например: из представленных на рынке (продуктов), для оценки конкурентоспособности разрабатываемого (продукта), нами были выбраны следующие товары, обладающие наиболее близкими к разрабатываемому (продукту) характеристиками: Название, производитель; Мощность; Теплоемкость; Энергопотребление. </a:t>
            </a:r>
          </a:p>
          <a:p>
            <a:pPr marL="0" indent="0">
              <a:buNone/>
            </a:pPr>
            <a:r>
              <a:rPr lang="ru-RU" sz="1200" i="1" dirty="0"/>
              <a:t>Необходимо определить наиболее конкурентоспособные аналоговые товары (2-3 товаров) на данном рынке, которые можно выбрать в качестве образца для сравнения при оценке конкурентоспособности предлагаемого продукта. </a:t>
            </a:r>
          </a:p>
          <a:p>
            <a:pPr marL="0" indent="0">
              <a:buNone/>
            </a:pPr>
            <a:r>
              <a:rPr lang="ru-RU" sz="1200" i="1" dirty="0"/>
              <a:t>Сравнение необходимо провести как с аналогами отечественного, так и импортного производства. </a:t>
            </a:r>
          </a:p>
          <a:p>
            <a:pPr marL="0" indent="0">
              <a:buNone/>
            </a:pPr>
            <a:r>
              <a:rPr lang="ru-RU" sz="1200" b="1" i="1" dirty="0"/>
              <a:t>Можно сделать таблицу: Основные характеристики продукта и преимущества перед аналогами</a:t>
            </a:r>
            <a:r>
              <a:rPr lang="ru-RU" sz="1200" b="1" i="1" dirty="0" smtClean="0"/>
              <a:t>!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1301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86286"/>
              </p:ext>
            </p:extLst>
          </p:nvPr>
        </p:nvGraphicFramePr>
        <p:xfrm>
          <a:off x="4355977" y="267493"/>
          <a:ext cx="4698524" cy="4439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059">
                  <a:extLst>
                    <a:ext uri="{9D8B030D-6E8A-4147-A177-3AD203B41FA5}">
                      <a16:colId xmlns:a16="http://schemas.microsoft.com/office/drawing/2014/main" val="712721700"/>
                    </a:ext>
                  </a:extLst>
                </a:gridCol>
                <a:gridCol w="407133">
                  <a:extLst>
                    <a:ext uri="{9D8B030D-6E8A-4147-A177-3AD203B41FA5}">
                      <a16:colId xmlns:a16="http://schemas.microsoft.com/office/drawing/2014/main" val="4186585632"/>
                    </a:ext>
                  </a:extLst>
                </a:gridCol>
                <a:gridCol w="985059">
                  <a:extLst>
                    <a:ext uri="{9D8B030D-6E8A-4147-A177-3AD203B41FA5}">
                      <a16:colId xmlns:a16="http://schemas.microsoft.com/office/drawing/2014/main" val="2289651785"/>
                    </a:ext>
                  </a:extLst>
                </a:gridCol>
                <a:gridCol w="796562">
                  <a:extLst>
                    <a:ext uri="{9D8B030D-6E8A-4147-A177-3AD203B41FA5}">
                      <a16:colId xmlns:a16="http://schemas.microsoft.com/office/drawing/2014/main" val="2104824210"/>
                    </a:ext>
                  </a:extLst>
                </a:gridCol>
                <a:gridCol w="796562">
                  <a:extLst>
                    <a:ext uri="{9D8B030D-6E8A-4147-A177-3AD203B41FA5}">
                      <a16:colId xmlns:a16="http://schemas.microsoft.com/office/drawing/2014/main" val="1438673992"/>
                    </a:ext>
                  </a:extLst>
                </a:gridCol>
                <a:gridCol w="728149">
                  <a:extLst>
                    <a:ext uri="{9D8B030D-6E8A-4147-A177-3AD203B41FA5}">
                      <a16:colId xmlns:a16="http://schemas.microsoft.com/office/drawing/2014/main" val="3083894729"/>
                    </a:ext>
                  </a:extLst>
                </a:gridCol>
              </a:tblGrid>
              <a:tr h="22566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параметра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 измерения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параметров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95663"/>
                  </a:ext>
                </a:extLst>
              </a:tr>
              <a:tr h="677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Разрабатываемый </a:t>
                      </a:r>
                      <a:r>
                        <a:rPr lang="ru-RU" sz="1200" dirty="0">
                          <a:effectLst/>
                        </a:rPr>
                        <a:t>продукт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Товар 1.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Производитель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Товар 1.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Производитель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Комментарий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48721669"/>
                  </a:ext>
                </a:extLst>
              </a:tr>
              <a:tr h="225669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Нормативно-производственные параметры: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60898"/>
                  </a:ext>
                </a:extLst>
              </a:tr>
              <a:tr h="365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1.Мощность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сопоставим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3202980"/>
                  </a:ext>
                </a:extLst>
              </a:tr>
              <a:tr h="556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2.Класс энергопотребления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96888489"/>
                  </a:ext>
                </a:extLst>
              </a:tr>
              <a:tr h="225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Выше 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11036684"/>
                  </a:ext>
                </a:extLst>
              </a:tr>
              <a:tr h="225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Лучше 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40799336"/>
                  </a:ext>
                </a:extLst>
              </a:tr>
              <a:tr h="225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 т.д.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17210747"/>
                  </a:ext>
                </a:extLst>
              </a:tr>
              <a:tr h="225669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Потребительские параметры: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58814"/>
                  </a:ext>
                </a:extLst>
              </a:tr>
              <a:tr h="365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1.Долговечность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22007919"/>
                  </a:ext>
                </a:extLst>
              </a:tr>
              <a:tr h="551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Ремонтопри-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3243211"/>
                  </a:ext>
                </a:extLst>
              </a:tr>
              <a:tr h="225669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Экономические параметры: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31710"/>
                  </a:ext>
                </a:extLst>
              </a:tr>
              <a:tr h="225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1.Цена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6696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47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267494"/>
            <a:ext cx="8507289" cy="44997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latin typeface="+mn-lt"/>
              </a:rPr>
              <a:t>8. Конструктивные </a:t>
            </a:r>
            <a:r>
              <a:rPr lang="ru-RU" sz="3400" b="1" dirty="0">
                <a:latin typeface="+mn-lt"/>
              </a:rPr>
              <a:t>требования (включая технологические требования, требования по надежности, эксплуатации, техническому обслуживанию, ремонту, хранению, упаковке, маркировке и транспортировке</a:t>
            </a:r>
            <a:r>
              <a:rPr lang="ru-RU" sz="3400" b="1" dirty="0" smtClean="0">
                <a:latin typeface="+mn-lt"/>
              </a:rPr>
              <a:t>)</a:t>
            </a:r>
            <a:endParaRPr lang="ru-RU" sz="3400" dirty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В случае описания прибора, устройства, части устройства, элемента конструкции, </a:t>
            </a:r>
            <a:r>
              <a:rPr lang="ru-RU" sz="3400" i="1" dirty="0">
                <a:latin typeface="+mn-lt"/>
              </a:rPr>
              <a:t>нового материала или другого </a:t>
            </a:r>
            <a:r>
              <a:rPr lang="ru-RU" sz="3400" i="1" dirty="0" smtClean="0">
                <a:latin typeface="+mn-lt"/>
              </a:rPr>
              <a:t>материального </a:t>
            </a:r>
            <a:r>
              <a:rPr lang="ru-RU" sz="3400" i="1" dirty="0">
                <a:latin typeface="+mn-lt"/>
              </a:rPr>
              <a:t>образца - указать в каком виде он будет выполнен, включая описание самой структуры прибора, корпуса и упаковки.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В </a:t>
            </a:r>
            <a:r>
              <a:rPr lang="ru-RU" sz="3400" i="1" dirty="0">
                <a:latin typeface="+mn-lt"/>
              </a:rPr>
              <a:t>случае описания технологии, программного обеспечения или другой нематериальной продукции - описать стадии технологического процесса разработки, функционал на выходе.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Показать </a:t>
            </a:r>
            <a:r>
              <a:rPr lang="ru-RU" sz="3400" i="1" dirty="0">
                <a:latin typeface="+mn-lt"/>
              </a:rPr>
              <a:t>четкое понимание требований к </a:t>
            </a:r>
            <a:r>
              <a:rPr lang="ru-RU" sz="3400" i="1" dirty="0" smtClean="0">
                <a:latin typeface="+mn-lt"/>
              </a:rPr>
              <a:t>научно-техническому </a:t>
            </a:r>
            <a:r>
              <a:rPr lang="ru-RU" sz="3400" i="1" dirty="0">
                <a:latin typeface="+mn-lt"/>
              </a:rPr>
              <a:t>результату данного проекта. </a:t>
            </a:r>
            <a:endParaRPr lang="ru-RU" sz="3400" i="1" dirty="0" smtClean="0">
              <a:latin typeface="+mn-lt"/>
            </a:endParaRPr>
          </a:p>
          <a:p>
            <a:pPr marL="0" indent="0">
              <a:buNone/>
            </a:pPr>
            <a:r>
              <a:rPr lang="ru-RU" sz="3400" i="1" dirty="0" smtClean="0">
                <a:latin typeface="+mn-lt"/>
              </a:rPr>
              <a:t>Можно </a:t>
            </a:r>
            <a:r>
              <a:rPr lang="ru-RU" sz="3400" i="1" dirty="0">
                <a:latin typeface="+mn-lt"/>
              </a:rPr>
              <a:t>заполнять данный раздел, опираясь на следующие пункты (имеют рекомендательный характер в случае, если нет представления, что можно указать): </a:t>
            </a:r>
            <a:endParaRPr lang="ru-RU" sz="3400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+mn-lt"/>
              </a:rPr>
              <a:t>ограничения </a:t>
            </a:r>
            <a:r>
              <a:rPr lang="ru-RU" sz="3400" i="1" dirty="0">
                <a:latin typeface="+mn-lt"/>
              </a:rPr>
              <a:t>предлагаемой разработки. </a:t>
            </a:r>
            <a:endParaRPr lang="ru-RU" sz="3400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+mn-lt"/>
              </a:rPr>
              <a:t>ключевые условия, при которых </a:t>
            </a:r>
            <a:r>
              <a:rPr lang="ru-RU" sz="3400" i="1" dirty="0">
                <a:latin typeface="+mn-lt"/>
              </a:rPr>
              <a:t>будет функционировать/может быть реализовано (ПО/ прибор/установка/технология</a:t>
            </a:r>
            <a:r>
              <a:rPr lang="ru-RU" sz="3400" i="1" dirty="0" smtClean="0">
                <a:latin typeface="+mn-lt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+mn-lt"/>
              </a:rPr>
              <a:t>условия</a:t>
            </a:r>
            <a:r>
              <a:rPr lang="ru-RU" sz="3400" i="1" dirty="0">
                <a:latin typeface="+mn-lt"/>
              </a:rPr>
              <a:t>, при которых будет эксплуатироваться разработка. </a:t>
            </a:r>
            <a:endParaRPr lang="ru-RU" sz="3400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+mn-lt"/>
              </a:rPr>
              <a:t>насколько </a:t>
            </a:r>
            <a:r>
              <a:rPr lang="ru-RU" sz="3400" i="1" dirty="0">
                <a:latin typeface="+mn-lt"/>
              </a:rPr>
              <a:t>долговечна предлагаемая разработка и как часто она требует ремонта (прибор/установка). </a:t>
            </a:r>
            <a:endParaRPr lang="ru-RU" sz="3400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+mn-lt"/>
              </a:rPr>
              <a:t>противопоказания </a:t>
            </a:r>
            <a:r>
              <a:rPr lang="ru-RU" sz="3400" i="1" dirty="0">
                <a:latin typeface="+mn-lt"/>
              </a:rPr>
              <a:t>и показания к применению (лекарственные средства/БАД). </a:t>
            </a:r>
            <a:endParaRPr lang="ru-RU" sz="3400" i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+mn-lt"/>
              </a:rPr>
              <a:t>специалист </a:t>
            </a:r>
            <a:r>
              <a:rPr lang="ru-RU" sz="3400" i="1" dirty="0">
                <a:latin typeface="+mn-lt"/>
              </a:rPr>
              <a:t>какой квалификации может применять предлагаемую разработку.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02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267494"/>
            <a:ext cx="8280921" cy="47885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9. Требования </a:t>
            </a:r>
            <a:r>
              <a:rPr lang="ru-RU" b="1" dirty="0">
                <a:latin typeface="+mn-lt"/>
              </a:rPr>
              <a:t>по патентной защите (наличие патентов), существенные отличительные признаки создаваемого продукта (технологии) от имеющихся, обеспечивающие ожидаемый </a:t>
            </a:r>
            <a:r>
              <a:rPr lang="ru-RU" b="1" dirty="0" smtClean="0">
                <a:latin typeface="+mn-lt"/>
              </a:rPr>
              <a:t>эффект.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Показать </a:t>
            </a:r>
            <a:r>
              <a:rPr lang="ru-RU" i="1" dirty="0">
                <a:latin typeface="+mn-lt"/>
              </a:rPr>
              <a:t>понимание необходимости защиты ИС, полученной в результате работы над данным проектом. Привести несколько существенных отличительных признаков, предлагаемых в Вашем проекте решений, обеспечивающих ожидаемый научно-технический результат данного проекта.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 </a:t>
            </a:r>
            <a:r>
              <a:rPr lang="ru-RU" i="1" dirty="0">
                <a:latin typeface="+mn-lt"/>
              </a:rPr>
              <a:t>условиям </a:t>
            </a:r>
            <a:r>
              <a:rPr lang="ru-RU" i="1" dirty="0" smtClean="0">
                <a:latin typeface="+mn-lt"/>
              </a:rPr>
              <a:t>договора </a:t>
            </a:r>
            <a:r>
              <a:rPr lang="ru-RU" i="1" dirty="0">
                <a:latin typeface="+mn-lt"/>
              </a:rPr>
              <a:t>Вы </a:t>
            </a:r>
            <a:r>
              <a:rPr lang="ru-RU" i="1" dirty="0" smtClean="0">
                <a:latin typeface="+mn-lt"/>
              </a:rPr>
              <a:t>будете обязаны </a:t>
            </a:r>
            <a:r>
              <a:rPr lang="ru-RU" i="1" dirty="0">
                <a:latin typeface="+mn-lt"/>
              </a:rPr>
              <a:t>подать заявку на </a:t>
            </a:r>
            <a:r>
              <a:rPr lang="ru-RU" i="1" dirty="0" smtClean="0">
                <a:latin typeface="+mn-lt"/>
              </a:rPr>
              <a:t>патент или свидетельство на программный продукт. 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Напишите</a:t>
            </a:r>
            <a:r>
              <a:rPr lang="ru-RU" i="1" dirty="0">
                <a:latin typeface="+mn-lt"/>
              </a:rPr>
              <a:t>, какой ВИД патента, примерное НАЗВАНИЕ патента и КОГДА Вы планируете подать на него заявку.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Допускается </a:t>
            </a:r>
            <a:r>
              <a:rPr lang="ru-RU" i="1" dirty="0">
                <a:latin typeface="+mn-lt"/>
              </a:rPr>
              <a:t>заявка на изобретение, на полезную модель, регистрация программы на ЭВМ или иной тип правоохранного документа, который регистрируется в ФИПС. 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4750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1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95486"/>
            <a:ext cx="8208913" cy="44824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 smtClean="0">
                <a:latin typeface="+mn-lt"/>
              </a:rPr>
              <a:t>10. Календарный </a:t>
            </a:r>
            <a:r>
              <a:rPr lang="ru-RU" sz="4200" b="1" dirty="0">
                <a:latin typeface="+mn-lt"/>
              </a:rPr>
              <a:t>план проекта в рамках договора по программе «УМНИК</a:t>
            </a:r>
            <a:r>
              <a:rPr lang="ru-RU" sz="4200" b="1" dirty="0" smtClean="0">
                <a:latin typeface="+mn-lt"/>
              </a:rPr>
              <a:t>»</a:t>
            </a:r>
          </a:p>
          <a:p>
            <a:pPr marL="0" indent="0">
              <a:buNone/>
            </a:pPr>
            <a:endParaRPr lang="ru-RU" b="1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latin typeface="+mn-lt"/>
              </a:rPr>
              <a:t>Требуется </a:t>
            </a:r>
            <a:r>
              <a:rPr lang="ru-RU" sz="3800" b="1" dirty="0" smtClean="0">
                <a:latin typeface="+mn-lt"/>
              </a:rPr>
              <a:t>составить </a:t>
            </a:r>
            <a:r>
              <a:rPr lang="ru-RU" sz="3800" b="1" dirty="0">
                <a:latin typeface="+mn-lt"/>
              </a:rPr>
              <a:t>план реализации научно-технической части проекта на </a:t>
            </a:r>
            <a:r>
              <a:rPr lang="ru-RU" sz="3800" b="1" dirty="0" smtClean="0">
                <a:latin typeface="+mn-lt"/>
              </a:rPr>
              <a:t>1 год, но 2 этапа. </a:t>
            </a:r>
            <a:r>
              <a:rPr lang="ru-RU" sz="3800" b="1" dirty="0">
                <a:latin typeface="+mn-lt"/>
              </a:rPr>
              <a:t>Каждая работа должна быть пронумерована. В Календарном плане должно быть указано по 5-6 видов работ на каждый этап. </a:t>
            </a:r>
            <a:endParaRPr lang="ru-RU" sz="3800" b="1" dirty="0" smtClean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latin typeface="+mn-lt"/>
              </a:rPr>
              <a:t>Разделите </a:t>
            </a:r>
            <a:r>
              <a:rPr lang="ru-RU" sz="3800" b="1" dirty="0">
                <a:latin typeface="+mn-lt"/>
              </a:rPr>
              <a:t>1-й и 2-й этапы НИР на </a:t>
            </a:r>
            <a:r>
              <a:rPr lang="ru-RU" sz="3800" b="1" dirty="0" err="1">
                <a:latin typeface="+mn-lt"/>
              </a:rPr>
              <a:t>подэтапы</a:t>
            </a:r>
            <a:r>
              <a:rPr lang="ru-RU" sz="3800" b="1" dirty="0">
                <a:latin typeface="+mn-lt"/>
              </a:rPr>
              <a:t>. Затем разработайте план действий, как достичь результата</a:t>
            </a:r>
            <a:r>
              <a:rPr lang="ru-RU" sz="3800" b="1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По видам работ: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НЕДОПУСТИМО</a:t>
            </a:r>
            <a:r>
              <a:rPr lang="ru-RU" i="1" dirty="0">
                <a:latin typeface="+mn-lt"/>
              </a:rPr>
              <a:t>: Литературный обзор, упаковка, маркетинг, продвижение, сертификация, создание, изготовление, промышленный или опытный образец, опытная партия, клинические испытания, конструкторская документация, технологическая документация, закупка оборудования, производство и др.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Подача </a:t>
            </a:r>
            <a:r>
              <a:rPr lang="ru-RU" i="1" dirty="0">
                <a:latin typeface="+mn-lt"/>
              </a:rPr>
              <a:t>заявки на патент, создание бизнес-плана, публикация статьи, участие в конференции и </a:t>
            </a:r>
            <a:r>
              <a:rPr lang="ru-RU" i="1" dirty="0" err="1">
                <a:latin typeface="+mn-lt"/>
              </a:rPr>
              <a:t>преакселлерационая</a:t>
            </a:r>
            <a:r>
              <a:rPr lang="ru-RU" i="1" dirty="0">
                <a:latin typeface="+mn-lt"/>
              </a:rPr>
              <a:t> программа также не вписываются в календарный план. 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РЕКОМЕНДУЕТСЯ </a:t>
            </a:r>
            <a:r>
              <a:rPr lang="ru-RU" i="1" dirty="0">
                <a:latin typeface="+mn-lt"/>
              </a:rPr>
              <a:t>ИСПОЛЬЗОВАТЬ: Разработка, исследование, экспериментальное исследование, анализ, испытания, макет, лабораторный макет, прототип, экспериментальный образец, </a:t>
            </a:r>
            <a:r>
              <a:rPr lang="ru-RU" i="1" dirty="0" smtClean="0">
                <a:latin typeface="+mn-lt"/>
              </a:rPr>
              <a:t>модификация… </a:t>
            </a:r>
            <a:endParaRPr lang="ru-RU" i="1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11288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24583"/>
            <a:ext cx="5904656" cy="471652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+mn-lt"/>
              </a:rPr>
              <a:t>КОММЕРЦИАЛИЗУЕМОСТЬ НАУЧНО-ТЕХНИЧЕСКИХ </a:t>
            </a:r>
            <a:r>
              <a:rPr lang="ru-RU" b="1" dirty="0" smtClean="0">
                <a:latin typeface="+mn-lt"/>
              </a:rPr>
              <a:t>РЕЗУЛЬТАТОВ</a:t>
            </a:r>
          </a:p>
          <a:p>
            <a:pPr marL="0" indent="0" algn="ctr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Необходимо предложить </a:t>
            </a:r>
            <a:r>
              <a:rPr lang="ru-RU" i="1" dirty="0">
                <a:latin typeface="+mn-lt"/>
              </a:rPr>
              <a:t>перспективы коммерциализации результата НИР, результаты оценки рынка для создаваемого продукта.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Обозначить </a:t>
            </a:r>
            <a:r>
              <a:rPr lang="ru-RU" i="1" dirty="0">
                <a:latin typeface="+mn-lt"/>
              </a:rPr>
              <a:t>потенциального потребителя, наличие рисков коммерциализации и меры их снижения, наличие конкурентов, дать информацию о ценах на продукт и на продукцию конкурентов, указать себестоимость продукта, объем рынка.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11. Область </a:t>
            </a:r>
            <a:r>
              <a:rPr lang="ru-RU" b="1" dirty="0">
                <a:latin typeface="+mn-lt"/>
              </a:rPr>
              <a:t>применения:</a:t>
            </a: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Называйте </a:t>
            </a:r>
            <a:r>
              <a:rPr lang="ru-RU" dirty="0">
                <a:latin typeface="+mn-lt"/>
              </a:rPr>
              <a:t>конкретно возможные области применения! Хороший пример: «Металлургия», «Медицинское приборостроение».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12. Объем </a:t>
            </a:r>
            <a:r>
              <a:rPr lang="ru-RU" b="1" dirty="0">
                <a:latin typeface="+mn-lt"/>
              </a:rPr>
              <a:t>внебюджетных инвестиций, собственных средств и иных источников, источники средств и формы их получения, распределение по статьям:</a:t>
            </a: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Указывайте, </a:t>
            </a:r>
            <a:r>
              <a:rPr lang="ru-RU" dirty="0">
                <a:latin typeface="+mn-lt"/>
              </a:rPr>
              <a:t>по возможности, объем вкладываемых средств в проект из сторонних источников: гранты, конкурсы, инвестиции, собственные средства. </a:t>
            </a:r>
            <a:r>
              <a:rPr lang="ru-RU" dirty="0" smtClean="0">
                <a:latin typeface="+mn-lt"/>
              </a:rPr>
              <a:t>Покажите </a:t>
            </a:r>
            <a:r>
              <a:rPr lang="ru-RU" dirty="0">
                <a:latin typeface="+mn-lt"/>
              </a:rPr>
              <a:t>наличие/доступность материально-технических ресурсов, необходимых для успешного получения научно-технического результата данного проекта.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440861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9" y="1131590"/>
            <a:ext cx="2909892" cy="26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99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339502"/>
            <a:ext cx="8331844" cy="44277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13. Имеющиеся аналоги</a:t>
            </a: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Требуется </a:t>
            </a:r>
            <a:r>
              <a:rPr lang="ru-RU" i="1" dirty="0">
                <a:latin typeface="+mn-lt"/>
              </a:rPr>
              <a:t>представить результат поиска аналогов защищаемой Вами разработки, прибора, технологии, услуги и др.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Указать </a:t>
            </a:r>
            <a:r>
              <a:rPr lang="ru-RU" i="1" dirty="0">
                <a:latin typeface="+mn-lt"/>
              </a:rPr>
              <a:t>на отсутствие/недостатки полных аналогов, реализующих сходный с Вашей разработкой функционал.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Представить, </a:t>
            </a:r>
            <a:r>
              <a:rPr lang="ru-RU" i="1" dirty="0">
                <a:latin typeface="+mn-lt"/>
              </a:rPr>
              <a:t>по возможности, несколько косвенных аналогов и привести их основные недостатки. </a:t>
            </a:r>
            <a:endParaRPr lang="ru-RU" i="1" dirty="0" smtClean="0">
              <a:latin typeface="+mn-lt"/>
            </a:endParaRPr>
          </a:p>
          <a:p>
            <a:pPr marL="0" indent="0">
              <a:buNone/>
            </a:pPr>
            <a:r>
              <a:rPr lang="ru-RU" i="1" dirty="0" smtClean="0">
                <a:latin typeface="+mn-lt"/>
              </a:rPr>
              <a:t>Не </a:t>
            </a:r>
            <a:r>
              <a:rPr lang="ru-RU" i="1" dirty="0">
                <a:latin typeface="+mn-lt"/>
              </a:rPr>
              <a:t>следует указывать, что аналогов нет, как правило, в проектах предлагаются новые решения давно существующих проблем, и на текущий момент эти проблемы уже каким-либо образом решаются. </a:t>
            </a:r>
            <a:r>
              <a:rPr lang="ru-RU" i="1" dirty="0" smtClean="0">
                <a:latin typeface="+mn-lt"/>
              </a:rPr>
              <a:t>Аналоги </a:t>
            </a:r>
            <a:r>
              <a:rPr lang="ru-RU" i="1" dirty="0">
                <a:latin typeface="+mn-lt"/>
              </a:rPr>
              <a:t>могут быть не прямыми, а косвенными, но они есть!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28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9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9502"/>
            <a:ext cx="3672408" cy="4608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14. План </a:t>
            </a:r>
            <a:r>
              <a:rPr lang="ru-RU" b="1" dirty="0">
                <a:latin typeface="+mn-lt"/>
              </a:rPr>
              <a:t>коммерциализации </a:t>
            </a:r>
            <a:r>
              <a:rPr lang="ru-RU" b="1" dirty="0" smtClean="0">
                <a:latin typeface="+mn-lt"/>
              </a:rPr>
              <a:t>проекта</a:t>
            </a:r>
            <a:endParaRPr lang="ru-RU" b="1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Описать планируемую бизнес-модель. </a:t>
            </a: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Бизнес-модель </a:t>
            </a:r>
            <a:r>
              <a:rPr lang="ru-RU" dirty="0">
                <a:latin typeface="+mn-lt"/>
              </a:rPr>
              <a:t>— описание того, как планируемая к созданию компания будет зарабатывать деньги. То есть в данном разделе необходимо дать развернутый ответ на вопросы: </a:t>
            </a:r>
            <a:endParaRPr lang="ru-RU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Что </a:t>
            </a:r>
            <a:r>
              <a:rPr lang="ru-RU" dirty="0">
                <a:latin typeface="+mn-lt"/>
              </a:rPr>
              <a:t>Вы предлагаете и кому? </a:t>
            </a:r>
            <a:endParaRPr lang="ru-RU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Как </a:t>
            </a:r>
            <a:r>
              <a:rPr lang="ru-RU" dirty="0">
                <a:latin typeface="+mn-lt"/>
              </a:rPr>
              <a:t>Вы продаете свои услуги и продукты? </a:t>
            </a:r>
            <a:endParaRPr lang="ru-RU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За </a:t>
            </a:r>
            <a:r>
              <a:rPr lang="ru-RU" dirty="0">
                <a:latin typeface="+mn-lt"/>
              </a:rPr>
              <a:t>что Вы получаете деньги?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45" r="5578" b="10830"/>
          <a:stretch/>
        </p:blipFill>
        <p:spPr>
          <a:xfrm>
            <a:off x="4085946" y="339502"/>
            <a:ext cx="4860540" cy="41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0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 4">
            <a:extLst>
              <a:ext uri="{FF2B5EF4-FFF2-40B4-BE49-F238E27FC236}">
                <a16:creationId xmlns:a16="http://schemas.microsoft.com/office/drawing/2014/main" id="{4BD96645-32C7-494D-ADFE-2E5FA87CBDC0}"/>
              </a:ext>
            </a:extLst>
          </p:cNvPr>
          <p:cNvSpPr txBox="1">
            <a:spLocks/>
          </p:cNvSpPr>
          <p:nvPr/>
        </p:nvSpPr>
        <p:spPr>
          <a:xfrm>
            <a:off x="8711952" y="4790191"/>
            <a:ext cx="432048" cy="32403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F723A-77FC-40A0-B1B0-9768910C67E5}" type="slidenum">
              <a:rPr lang="ru-RU" sz="1050"/>
              <a:pPr/>
              <a:t>3</a:t>
            </a:fld>
            <a:endParaRPr lang="ru-RU" sz="105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CF02E7-DBA8-4816-8E69-D14572E4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15"/>
            <a:ext cx="8982065" cy="3240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Программы </a:t>
            </a:r>
            <a:endParaRPr lang="ru-RU" sz="3600" b="1" dirty="0">
              <a:latin typeface="+mn-lt"/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6EAD1A9-A689-442A-8320-DF3431F1A91E}"/>
              </a:ext>
            </a:extLst>
          </p:cNvPr>
          <p:cNvSpPr/>
          <p:nvPr/>
        </p:nvSpPr>
        <p:spPr>
          <a:xfrm>
            <a:off x="107855" y="929543"/>
            <a:ext cx="1225997" cy="488326"/>
          </a:xfrm>
          <a:prstGeom prst="homePlate">
            <a:avLst>
              <a:gd name="adj" fmla="val 42161"/>
            </a:avLst>
          </a:prstGeom>
          <a:solidFill>
            <a:srgbClr val="7A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пятиугольник 62">
            <a:extLst>
              <a:ext uri="{FF2B5EF4-FFF2-40B4-BE49-F238E27FC236}">
                <a16:creationId xmlns:a16="http://schemas.microsoft.com/office/drawing/2014/main" id="{C3F4D0BF-CB68-4C1C-BE34-03B54BD3DF3F}"/>
              </a:ext>
            </a:extLst>
          </p:cNvPr>
          <p:cNvSpPr/>
          <p:nvPr/>
        </p:nvSpPr>
        <p:spPr>
          <a:xfrm>
            <a:off x="6906410" y="931815"/>
            <a:ext cx="1820063" cy="486054"/>
          </a:xfrm>
          <a:prstGeom prst="homePlate">
            <a:avLst>
              <a:gd name="adj" fmla="val 42161"/>
            </a:avLst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пятиугольник 61">
            <a:extLst>
              <a:ext uri="{FF2B5EF4-FFF2-40B4-BE49-F238E27FC236}">
                <a16:creationId xmlns:a16="http://schemas.microsoft.com/office/drawing/2014/main" id="{0C179089-626D-4728-9A2A-B840D96DA6E4}"/>
              </a:ext>
            </a:extLst>
          </p:cNvPr>
          <p:cNvSpPr/>
          <p:nvPr/>
        </p:nvSpPr>
        <p:spPr>
          <a:xfrm>
            <a:off x="2923454" y="944629"/>
            <a:ext cx="1471623" cy="470858"/>
          </a:xfrm>
          <a:prstGeom prst="homePlate">
            <a:avLst>
              <a:gd name="adj" fmla="val 421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: пятиугольник 64">
            <a:extLst>
              <a:ext uri="{FF2B5EF4-FFF2-40B4-BE49-F238E27FC236}">
                <a16:creationId xmlns:a16="http://schemas.microsoft.com/office/drawing/2014/main" id="{A75FF652-3FA6-4328-B5D4-B14A68E1CDC7}"/>
              </a:ext>
            </a:extLst>
          </p:cNvPr>
          <p:cNvSpPr/>
          <p:nvPr/>
        </p:nvSpPr>
        <p:spPr>
          <a:xfrm>
            <a:off x="5496108" y="951570"/>
            <a:ext cx="1110548" cy="486054"/>
          </a:xfrm>
          <a:prstGeom prst="homePlate">
            <a:avLst>
              <a:gd name="adj" fmla="val 42161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4F6E4F2-8027-4A23-B03A-8D2EC6E031D1}"/>
              </a:ext>
            </a:extLst>
          </p:cNvPr>
          <p:cNvSpPr/>
          <p:nvPr/>
        </p:nvSpPr>
        <p:spPr>
          <a:xfrm>
            <a:off x="4526779" y="951570"/>
            <a:ext cx="895493" cy="48605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id="{4956D113-6C77-4410-9D06-39E4BC53B38B}"/>
              </a:ext>
            </a:extLst>
          </p:cNvPr>
          <p:cNvSpPr/>
          <p:nvPr/>
        </p:nvSpPr>
        <p:spPr>
          <a:xfrm rot="5400000">
            <a:off x="5356700" y="1090979"/>
            <a:ext cx="486054" cy="2072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id="{ED206830-80E2-488B-AEB8-3D413CEDFAF1}"/>
              </a:ext>
            </a:extLst>
          </p:cNvPr>
          <p:cNvSpPr/>
          <p:nvPr/>
        </p:nvSpPr>
        <p:spPr>
          <a:xfrm rot="5400000">
            <a:off x="5282864" y="1090979"/>
            <a:ext cx="486054" cy="207237"/>
          </a:xfrm>
          <a:prstGeom prst="triangl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31011142-4287-43A4-8791-33FBA2DE4432}"/>
              </a:ext>
            </a:extLst>
          </p:cNvPr>
          <p:cNvSpPr txBox="1"/>
          <p:nvPr/>
        </p:nvSpPr>
        <p:spPr>
          <a:xfrm>
            <a:off x="106372" y="1084839"/>
            <a:ext cx="1079770" cy="19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</a:rPr>
              <a:t>ПРЕДПОСЕВ</a:t>
            </a: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484030C1-AEA5-4D8C-B495-9C190F505FBE}"/>
              </a:ext>
            </a:extLst>
          </p:cNvPr>
          <p:cNvSpPr txBox="1"/>
          <p:nvPr/>
        </p:nvSpPr>
        <p:spPr>
          <a:xfrm>
            <a:off x="3192958" y="1099379"/>
            <a:ext cx="876986" cy="19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</a:rPr>
              <a:t>СТАРТАП</a:t>
            </a:r>
          </a:p>
        </p:txBody>
      </p:sp>
      <p:sp>
        <p:nvSpPr>
          <p:cNvPr id="74" name="Rectangle 4">
            <a:extLst>
              <a:ext uri="{FF2B5EF4-FFF2-40B4-BE49-F238E27FC236}">
                <a16:creationId xmlns:a16="http://schemas.microsoft.com/office/drawing/2014/main" id="{0D32D96C-8B82-47F0-877A-DF13B631B2BA}"/>
              </a:ext>
            </a:extLst>
          </p:cNvPr>
          <p:cNvSpPr txBox="1"/>
          <p:nvPr/>
        </p:nvSpPr>
        <p:spPr>
          <a:xfrm>
            <a:off x="1548968" y="951570"/>
            <a:ext cx="594815" cy="19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</a:rPr>
              <a:t>ПОСЕВ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DC4A7DFB-6616-40EA-AD19-4D9003F3E0FF}"/>
              </a:ext>
            </a:extLst>
          </p:cNvPr>
          <p:cNvSpPr txBox="1"/>
          <p:nvPr/>
        </p:nvSpPr>
        <p:spPr>
          <a:xfrm>
            <a:off x="4613041" y="1113588"/>
            <a:ext cx="846149" cy="19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</a:rPr>
              <a:t>СТАРТАП</a:t>
            </a: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DEE49809-10BE-4B0D-927D-D55993BA3416}"/>
              </a:ext>
            </a:extLst>
          </p:cNvPr>
          <p:cNvSpPr txBox="1"/>
          <p:nvPr/>
        </p:nvSpPr>
        <p:spPr>
          <a:xfrm>
            <a:off x="5627802" y="1030129"/>
            <a:ext cx="846149" cy="328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</a:rPr>
              <a:t>РАННЯЯ СТАДИЯ</a:t>
            </a: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1B83DB22-C67D-47EB-8593-F8C3F7ED014D}"/>
              </a:ext>
            </a:extLst>
          </p:cNvPr>
          <p:cNvSpPr txBox="1"/>
          <p:nvPr/>
        </p:nvSpPr>
        <p:spPr>
          <a:xfrm>
            <a:off x="7015570" y="1060236"/>
            <a:ext cx="1516870" cy="19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>
                <a:solidFill>
                  <a:schemeClr val="bg1"/>
                </a:solidFill>
              </a:rPr>
              <a:t>АКТИВНЫЙ РОСТ</a:t>
            </a:r>
          </a:p>
        </p:txBody>
      </p:sp>
      <p:sp>
        <p:nvSpPr>
          <p:cNvPr id="78" name="TextBox 13">
            <a:extLst>
              <a:ext uri="{FF2B5EF4-FFF2-40B4-BE49-F238E27FC236}">
                <a16:creationId xmlns:a16="http://schemas.microsoft.com/office/drawing/2014/main" id="{62C95BBF-205A-46D1-AFFE-8F3285B13079}"/>
              </a:ext>
            </a:extLst>
          </p:cNvPr>
          <p:cNvSpPr txBox="1"/>
          <p:nvPr/>
        </p:nvSpPr>
        <p:spPr>
          <a:xfrm>
            <a:off x="126663" y="1738799"/>
            <a:ext cx="1335182" cy="6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научно-технических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молодых исследователей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105">
            <a:extLst>
              <a:ext uri="{FF2B5EF4-FFF2-40B4-BE49-F238E27FC236}">
                <a16:creationId xmlns:a16="http://schemas.microsoft.com/office/drawing/2014/main" id="{7FB2002C-BC0A-4CD2-8331-189DB74346B3}"/>
              </a:ext>
            </a:extLst>
          </p:cNvPr>
          <p:cNvSpPr txBox="1"/>
          <p:nvPr/>
        </p:nvSpPr>
        <p:spPr>
          <a:xfrm>
            <a:off x="126665" y="1494815"/>
            <a:ext cx="1132967" cy="315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УМНИК</a:t>
            </a:r>
            <a:r>
              <a:rPr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105">
            <a:extLst>
              <a:ext uri="{FF2B5EF4-FFF2-40B4-BE49-F238E27FC236}">
                <a16:creationId xmlns:a16="http://schemas.microsoft.com/office/drawing/2014/main" id="{FC17C308-6636-433E-A466-B3D75E04457E}"/>
              </a:ext>
            </a:extLst>
          </p:cNvPr>
          <p:cNvSpPr txBox="1"/>
          <p:nvPr/>
        </p:nvSpPr>
        <p:spPr>
          <a:xfrm>
            <a:off x="3152695" y="1494815"/>
            <a:ext cx="987257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81" name="TextBox 13">
            <a:extLst>
              <a:ext uri="{FF2B5EF4-FFF2-40B4-BE49-F238E27FC236}">
                <a16:creationId xmlns:a16="http://schemas.microsoft.com/office/drawing/2014/main" id="{E257DEFA-51CB-49CD-81FE-6569D47F568F}"/>
              </a:ext>
            </a:extLst>
          </p:cNvPr>
          <p:cNvSpPr txBox="1"/>
          <p:nvPr/>
        </p:nvSpPr>
        <p:spPr>
          <a:xfrm>
            <a:off x="2915627" y="1841062"/>
            <a:ext cx="1475943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стартапов на ранних стадиях развития</a:t>
            </a:r>
          </a:p>
        </p:txBody>
      </p:sp>
      <p:sp>
        <p:nvSpPr>
          <p:cNvPr id="82" name="Прямоугольник 105">
            <a:extLst>
              <a:ext uri="{FF2B5EF4-FFF2-40B4-BE49-F238E27FC236}">
                <a16:creationId xmlns:a16="http://schemas.microsoft.com/office/drawing/2014/main" id="{891C0EAC-70A7-452D-AC9B-4F927C7280EC}"/>
              </a:ext>
            </a:extLst>
          </p:cNvPr>
          <p:cNvSpPr txBox="1"/>
          <p:nvPr/>
        </p:nvSpPr>
        <p:spPr>
          <a:xfrm>
            <a:off x="4798925" y="1503368"/>
            <a:ext cx="1429259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83" name="TextBox 13">
            <a:extLst>
              <a:ext uri="{FF2B5EF4-FFF2-40B4-BE49-F238E27FC236}">
                <a16:creationId xmlns:a16="http://schemas.microsoft.com/office/drawing/2014/main" id="{FB46F7D5-5C07-415D-920C-C5C7EC7AE92B}"/>
              </a:ext>
            </a:extLst>
          </p:cNvPr>
          <p:cNvSpPr txBox="1"/>
          <p:nvPr/>
        </p:nvSpPr>
        <p:spPr>
          <a:xfrm>
            <a:off x="4674213" y="1849615"/>
            <a:ext cx="2008962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НИОКР компаний, имеющих опыт разработки и продаж инновационной продукции</a:t>
            </a:r>
          </a:p>
        </p:txBody>
      </p:sp>
      <p:sp>
        <p:nvSpPr>
          <p:cNvPr id="84" name="Прямоугольник 105">
            <a:extLst>
              <a:ext uri="{FF2B5EF4-FFF2-40B4-BE49-F238E27FC236}">
                <a16:creationId xmlns:a16="http://schemas.microsoft.com/office/drawing/2014/main" id="{B14EF632-54FC-48BD-8395-5B2BAB5FC3DB}"/>
              </a:ext>
            </a:extLst>
          </p:cNvPr>
          <p:cNvSpPr txBox="1"/>
          <p:nvPr/>
        </p:nvSpPr>
        <p:spPr>
          <a:xfrm>
            <a:off x="6791399" y="1503368"/>
            <a:ext cx="2190667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КОММЕРЦИАЛИЗАЦИЯ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85" name="TextBox 13">
            <a:extLst>
              <a:ext uri="{FF2B5EF4-FFF2-40B4-BE49-F238E27FC236}">
                <a16:creationId xmlns:a16="http://schemas.microsoft.com/office/drawing/2014/main" id="{7C4E76F7-0462-4F2A-ADA2-DEE9FDE61BC9}"/>
              </a:ext>
            </a:extLst>
          </p:cNvPr>
          <p:cNvSpPr txBox="1"/>
          <p:nvPr/>
        </p:nvSpPr>
        <p:spPr>
          <a:xfrm>
            <a:off x="6877091" y="1785119"/>
            <a:ext cx="2213199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spcBef>
                <a:spcPct val="0"/>
              </a:spcBef>
            </a:pP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проектов компаний по организации производства инновационной продукции</a:t>
            </a:r>
          </a:p>
        </p:txBody>
      </p:sp>
      <p:pic>
        <p:nvPicPr>
          <p:cNvPr id="86" name="Picture 2" descr="Picture 2">
            <a:extLst>
              <a:ext uri="{FF2B5EF4-FFF2-40B4-BE49-F238E27FC236}">
                <a16:creationId xmlns:a16="http://schemas.microsoft.com/office/drawing/2014/main" id="{3CB5FD55-E6C3-4203-B662-C35255A38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" y="2831550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3" descr="Picture 3">
            <a:extLst>
              <a:ext uri="{FF2B5EF4-FFF2-40B4-BE49-F238E27FC236}">
                <a16:creationId xmlns:a16="http://schemas.microsoft.com/office/drawing/2014/main" id="{FDD9EA46-0D9B-4DC9-9DAA-83E7EA8AE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4" y="2428063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4" descr="Picture 4">
            <a:extLst>
              <a:ext uri="{FF2B5EF4-FFF2-40B4-BE49-F238E27FC236}">
                <a16:creationId xmlns:a16="http://schemas.microsoft.com/office/drawing/2014/main" id="{7AAB6392-1ECD-4EB0-B8D9-302AA469F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2" y="3289089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7DEC124A-C9DF-40B3-A95C-7BD33B5589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861" y="3692175"/>
            <a:ext cx="267341" cy="27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2" descr="Picture 2">
            <a:extLst>
              <a:ext uri="{FF2B5EF4-FFF2-40B4-BE49-F238E27FC236}">
                <a16:creationId xmlns:a16="http://schemas.microsoft.com/office/drawing/2014/main" id="{E41CBAD8-0369-4025-8837-3462AD07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51" y="2880710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3" descr="Picture 3">
            <a:extLst>
              <a:ext uri="{FF2B5EF4-FFF2-40B4-BE49-F238E27FC236}">
                <a16:creationId xmlns:a16="http://schemas.microsoft.com/office/drawing/2014/main" id="{2A216BA3-7F17-41E1-9DE9-2EF26B04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297" y="2297283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icture 4" descr="Picture 4">
            <a:extLst>
              <a:ext uri="{FF2B5EF4-FFF2-40B4-BE49-F238E27FC236}">
                <a16:creationId xmlns:a16="http://schemas.microsoft.com/office/drawing/2014/main" id="{E3B9B6CA-68D8-4160-91C5-B391E26DA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656" y="3431973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436131F9-6453-4CD4-A356-03A7A04C07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8343" y="4169184"/>
            <a:ext cx="267341" cy="27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2" descr="Picture 2">
            <a:extLst>
              <a:ext uri="{FF2B5EF4-FFF2-40B4-BE49-F238E27FC236}">
                <a16:creationId xmlns:a16="http://schemas.microsoft.com/office/drawing/2014/main" id="{CFDBDC74-482A-45AC-9638-40E1458C8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25" y="2873520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3" descr="Picture 3">
            <a:extLst>
              <a:ext uri="{FF2B5EF4-FFF2-40B4-BE49-F238E27FC236}">
                <a16:creationId xmlns:a16="http://schemas.microsoft.com/office/drawing/2014/main" id="{EC23BD92-ECAD-415D-B86D-05622251A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512" y="2373277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4" descr="Picture 4">
            <a:extLst>
              <a:ext uri="{FF2B5EF4-FFF2-40B4-BE49-F238E27FC236}">
                <a16:creationId xmlns:a16="http://schemas.microsoft.com/office/drawing/2014/main" id="{36F3CFAF-2008-41F8-BD2B-12CD5DFFE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692" y="3319408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83E37E18-E328-47F1-A425-0158A276FA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5532" y="3858011"/>
            <a:ext cx="267341" cy="27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Picture 2" descr="Picture 2">
            <a:extLst>
              <a:ext uri="{FF2B5EF4-FFF2-40B4-BE49-F238E27FC236}">
                <a16:creationId xmlns:a16="http://schemas.microsoft.com/office/drawing/2014/main" id="{B3BE114A-879C-47A7-9024-55FC9AF2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70" y="2888982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3" descr="Picture 3">
            <a:extLst>
              <a:ext uri="{FF2B5EF4-FFF2-40B4-BE49-F238E27FC236}">
                <a16:creationId xmlns:a16="http://schemas.microsoft.com/office/drawing/2014/main" id="{639F07F3-BA3C-42F1-8063-A084A622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038" y="2384927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4" descr="Picture 4">
            <a:extLst>
              <a:ext uri="{FF2B5EF4-FFF2-40B4-BE49-F238E27FC236}">
                <a16:creationId xmlns:a16="http://schemas.microsoft.com/office/drawing/2014/main" id="{76F89BC1-15BB-4553-9F12-4C4C5D707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539" y="3333790"/>
            <a:ext cx="267340" cy="2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Google Shape;168;p5" descr="C:\Users\Handogina\Desktop\Иконки\26_FASIE_ikonki.png">
            <a:extLst>
              <a:ext uri="{FF2B5EF4-FFF2-40B4-BE49-F238E27FC236}">
                <a16:creationId xmlns:a16="http://schemas.microsoft.com/office/drawing/2014/main" id="{070A1854-5770-450A-A0CC-F109FC719F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9350" y="3885397"/>
            <a:ext cx="267341" cy="270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TextBox 72">
            <a:extLst>
              <a:ext uri="{FF2B5EF4-FFF2-40B4-BE49-F238E27FC236}">
                <a16:creationId xmlns:a16="http://schemas.microsoft.com/office/drawing/2014/main" id="{DE83AFD3-8E31-4A24-8FF5-EBE4DF3569B5}"/>
              </a:ext>
            </a:extLst>
          </p:cNvPr>
          <p:cNvSpPr txBox="1"/>
          <p:nvPr/>
        </p:nvSpPr>
        <p:spPr>
          <a:xfrm>
            <a:off x="420584" y="2428063"/>
            <a:ext cx="1235094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НИР</a:t>
            </a:r>
          </a:p>
        </p:txBody>
      </p:sp>
      <p:sp>
        <p:nvSpPr>
          <p:cNvPr id="148" name="TextBox 73">
            <a:extLst>
              <a:ext uri="{FF2B5EF4-FFF2-40B4-BE49-F238E27FC236}">
                <a16:creationId xmlns:a16="http://schemas.microsoft.com/office/drawing/2014/main" id="{3FF282ED-6DD6-4522-B93E-D725535C0D02}"/>
              </a:ext>
            </a:extLst>
          </p:cNvPr>
          <p:cNvSpPr txBox="1"/>
          <p:nvPr/>
        </p:nvSpPr>
        <p:spPr>
          <a:xfrm>
            <a:off x="448010" y="2878951"/>
            <a:ext cx="995027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sz="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endParaRPr sz="9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Прямоугольник 100">
            <a:extLst>
              <a:ext uri="{FF2B5EF4-FFF2-40B4-BE49-F238E27FC236}">
                <a16:creationId xmlns:a16="http://schemas.microsoft.com/office/drawing/2014/main" id="{18662805-4521-4F0A-B004-DFDBA083E2E5}"/>
              </a:ext>
            </a:extLst>
          </p:cNvPr>
          <p:cNvSpPr txBox="1"/>
          <p:nvPr/>
        </p:nvSpPr>
        <p:spPr>
          <a:xfrm>
            <a:off x="420583" y="3284342"/>
            <a:ext cx="903657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лицо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74">
            <a:extLst>
              <a:ext uri="{FF2B5EF4-FFF2-40B4-BE49-F238E27FC236}">
                <a16:creationId xmlns:a16="http://schemas.microsoft.com/office/drawing/2014/main" id="{7F4220CA-D932-49B6-91DB-01C4E60BDAFF}"/>
              </a:ext>
            </a:extLst>
          </p:cNvPr>
          <p:cNvSpPr txBox="1"/>
          <p:nvPr/>
        </p:nvSpPr>
        <p:spPr>
          <a:xfrm>
            <a:off x="3202946" y="2291424"/>
            <a:ext cx="1406451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 на НИОКР или коммерциализацию результатов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НИОКР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1" name="TextBox 77">
            <a:extLst>
              <a:ext uri="{FF2B5EF4-FFF2-40B4-BE49-F238E27FC236}">
                <a16:creationId xmlns:a16="http://schemas.microsoft.com/office/drawing/2014/main" id="{ECD86F98-50F1-443D-A6C7-9585D929B843}"/>
              </a:ext>
            </a:extLst>
          </p:cNvPr>
          <p:cNvSpPr txBox="1"/>
          <p:nvPr/>
        </p:nvSpPr>
        <p:spPr>
          <a:xfrm>
            <a:off x="3192958" y="2879451"/>
            <a:ext cx="1363460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</a:t>
            </a:r>
            <a:r>
              <a:rPr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млн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(на 2 этапах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+Бизнес Старт (еще12 млн)</a:t>
            </a:r>
            <a:endParaRPr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TextBox 97">
            <a:extLst>
              <a:ext uri="{FF2B5EF4-FFF2-40B4-BE49-F238E27FC236}">
                <a16:creationId xmlns:a16="http://schemas.microsoft.com/office/drawing/2014/main" id="{7DF1B3C0-0A1E-4F9A-89D7-D99F3BFB3CAA}"/>
              </a:ext>
            </a:extLst>
          </p:cNvPr>
          <p:cNvSpPr txBox="1"/>
          <p:nvPr/>
        </p:nvSpPr>
        <p:spPr>
          <a:xfrm>
            <a:off x="3232636" y="3406812"/>
            <a:ext cx="1414021" cy="90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Софинансирование</a:t>
            </a:r>
            <a:b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со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этапа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15%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от суммы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гранта</a:t>
            </a:r>
          </a:p>
          <a:p>
            <a: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 3 этапа (Бизнес-Старт) 30% от суммы гранта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TextBox 75">
            <a:extLst>
              <a:ext uri="{FF2B5EF4-FFF2-40B4-BE49-F238E27FC236}">
                <a16:creationId xmlns:a16="http://schemas.microsoft.com/office/drawing/2014/main" id="{8750D6B9-85A3-4FA3-A1BC-06E1E4031B3A}"/>
              </a:ext>
            </a:extLst>
          </p:cNvPr>
          <p:cNvSpPr txBox="1"/>
          <p:nvPr/>
        </p:nvSpPr>
        <p:spPr>
          <a:xfrm>
            <a:off x="5101549" y="2356082"/>
            <a:ext cx="1413829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 на НИОКР</a:t>
            </a:r>
          </a:p>
        </p:txBody>
      </p:sp>
      <p:sp>
        <p:nvSpPr>
          <p:cNvPr id="154" name="TextBox 78">
            <a:extLst>
              <a:ext uri="{FF2B5EF4-FFF2-40B4-BE49-F238E27FC236}">
                <a16:creationId xmlns:a16="http://schemas.microsoft.com/office/drawing/2014/main" id="{52798003-7429-438F-B813-C9228F2D5DD3}"/>
              </a:ext>
            </a:extLst>
          </p:cNvPr>
          <p:cNvSpPr txBox="1"/>
          <p:nvPr/>
        </p:nvSpPr>
        <p:spPr>
          <a:xfrm>
            <a:off x="5148064" y="2871101"/>
            <a:ext cx="1080120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</a:t>
            </a:r>
            <a:r>
              <a:rPr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 </a:t>
            </a:r>
            <a:r>
              <a:rPr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млн</a:t>
            </a:r>
            <a:endParaRPr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TextBox 82">
            <a:extLst>
              <a:ext uri="{FF2B5EF4-FFF2-40B4-BE49-F238E27FC236}">
                <a16:creationId xmlns:a16="http://schemas.microsoft.com/office/drawing/2014/main" id="{383793F8-54D2-4324-97C8-F82CD4A4BD0C}"/>
              </a:ext>
            </a:extLst>
          </p:cNvPr>
          <p:cNvSpPr txBox="1"/>
          <p:nvPr/>
        </p:nvSpPr>
        <p:spPr>
          <a:xfrm>
            <a:off x="5148064" y="3249716"/>
            <a:ext cx="1502103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ts val="600"/>
              </a:spcBef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Софинансирование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суммы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гранта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TextBox 76">
            <a:extLst>
              <a:ext uri="{FF2B5EF4-FFF2-40B4-BE49-F238E27FC236}">
                <a16:creationId xmlns:a16="http://schemas.microsoft.com/office/drawing/2014/main" id="{AA5C08BD-2A5A-4C24-B1EC-959E863CA0E8}"/>
              </a:ext>
            </a:extLst>
          </p:cNvPr>
          <p:cNvSpPr txBox="1"/>
          <p:nvPr/>
        </p:nvSpPr>
        <p:spPr>
          <a:xfrm>
            <a:off x="7408352" y="2354010"/>
            <a:ext cx="1413981" cy="6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 на коммерциализацию результатов НИОКР</a:t>
            </a:r>
          </a:p>
          <a:p>
            <a:endParaRPr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TextBox 79">
            <a:extLst>
              <a:ext uri="{FF2B5EF4-FFF2-40B4-BE49-F238E27FC236}">
                <a16:creationId xmlns:a16="http://schemas.microsoft.com/office/drawing/2014/main" id="{2B3C58AE-A312-4D29-9B89-51D13F264804}"/>
              </a:ext>
            </a:extLst>
          </p:cNvPr>
          <p:cNvSpPr txBox="1"/>
          <p:nvPr/>
        </p:nvSpPr>
        <p:spPr>
          <a:xfrm>
            <a:off x="7446509" y="2898599"/>
            <a:ext cx="720161" cy="20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</a:t>
            </a: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млн</a:t>
            </a:r>
          </a:p>
        </p:txBody>
      </p:sp>
      <p:sp>
        <p:nvSpPr>
          <p:cNvPr id="158" name="TextBox 83">
            <a:extLst>
              <a:ext uri="{FF2B5EF4-FFF2-40B4-BE49-F238E27FC236}">
                <a16:creationId xmlns:a16="http://schemas.microsoft.com/office/drawing/2014/main" id="{1A00850E-E1CE-4EA3-B98E-0CD0942C94DC}"/>
              </a:ext>
            </a:extLst>
          </p:cNvPr>
          <p:cNvSpPr txBox="1"/>
          <p:nvPr/>
        </p:nvSpPr>
        <p:spPr>
          <a:xfrm>
            <a:off x="7409852" y="3234330"/>
            <a:ext cx="1242873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Софинансирование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 5</a:t>
            </a:r>
            <a:r>
              <a:rPr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суммы</a:t>
            </a: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гранта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Google Shape;169;p5">
            <a:extLst>
              <a:ext uri="{FF2B5EF4-FFF2-40B4-BE49-F238E27FC236}">
                <a16:creationId xmlns:a16="http://schemas.microsoft.com/office/drawing/2014/main" id="{137DEF28-C312-4D7B-B63F-112AB717EB02}"/>
              </a:ext>
            </a:extLst>
          </p:cNvPr>
          <p:cNvSpPr/>
          <p:nvPr/>
        </p:nvSpPr>
        <p:spPr>
          <a:xfrm>
            <a:off x="373713" y="3669779"/>
            <a:ext cx="910594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9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9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9;p5">
            <a:extLst>
              <a:ext uri="{FF2B5EF4-FFF2-40B4-BE49-F238E27FC236}">
                <a16:creationId xmlns:a16="http://schemas.microsoft.com/office/drawing/2014/main" id="{400EB708-57F5-4D06-8CA7-CC2733A90797}"/>
              </a:ext>
            </a:extLst>
          </p:cNvPr>
          <p:cNvSpPr/>
          <p:nvPr/>
        </p:nvSpPr>
        <p:spPr>
          <a:xfrm>
            <a:off x="3232636" y="4194621"/>
            <a:ext cx="1159932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9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9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9;p5">
            <a:extLst>
              <a:ext uri="{FF2B5EF4-FFF2-40B4-BE49-F238E27FC236}">
                <a16:creationId xmlns:a16="http://schemas.microsoft.com/office/drawing/2014/main" id="{4D1857DD-5D33-4679-A2A8-D2ACC6DB72A7}"/>
              </a:ext>
            </a:extLst>
          </p:cNvPr>
          <p:cNvSpPr/>
          <p:nvPr/>
        </p:nvSpPr>
        <p:spPr>
          <a:xfrm>
            <a:off x="5148064" y="3882356"/>
            <a:ext cx="1224136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9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9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9;p5">
            <a:extLst>
              <a:ext uri="{FF2B5EF4-FFF2-40B4-BE49-F238E27FC236}">
                <a16:creationId xmlns:a16="http://schemas.microsoft.com/office/drawing/2014/main" id="{06FB65B7-79E1-4C71-A3C1-5A8AFC6BAD57}"/>
              </a:ext>
            </a:extLst>
          </p:cNvPr>
          <p:cNvSpPr/>
          <p:nvPr/>
        </p:nvSpPr>
        <p:spPr>
          <a:xfrm>
            <a:off x="7364032" y="3889403"/>
            <a:ext cx="1288694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9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9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Прямоугольник 100">
            <a:extLst>
              <a:ext uri="{FF2B5EF4-FFF2-40B4-BE49-F238E27FC236}">
                <a16:creationId xmlns:a16="http://schemas.microsoft.com/office/drawing/2014/main" id="{DFE33A1B-ACC2-4230-9E97-32C2D168CC7D}"/>
              </a:ext>
            </a:extLst>
          </p:cNvPr>
          <p:cNvSpPr txBox="1"/>
          <p:nvPr/>
        </p:nvSpPr>
        <p:spPr>
          <a:xfrm>
            <a:off x="394003" y="4097122"/>
            <a:ext cx="1026107" cy="6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Прямоугольник 100">
            <a:extLst>
              <a:ext uri="{FF2B5EF4-FFF2-40B4-BE49-F238E27FC236}">
                <a16:creationId xmlns:a16="http://schemas.microsoft.com/office/drawing/2014/main" id="{A54357FD-5A20-4318-8693-68E4F4CD824F}"/>
              </a:ext>
            </a:extLst>
          </p:cNvPr>
          <p:cNvSpPr txBox="1"/>
          <p:nvPr/>
        </p:nvSpPr>
        <p:spPr>
          <a:xfrm>
            <a:off x="3186996" y="4439685"/>
            <a:ext cx="1487217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</a:p>
        </p:txBody>
      </p:sp>
      <p:sp>
        <p:nvSpPr>
          <p:cNvPr id="166" name="Прямоугольник 100">
            <a:extLst>
              <a:ext uri="{FF2B5EF4-FFF2-40B4-BE49-F238E27FC236}">
                <a16:creationId xmlns:a16="http://schemas.microsoft.com/office/drawing/2014/main" id="{5FEF6FBB-086F-4032-BCA9-A7839D35F4D8}"/>
              </a:ext>
            </a:extLst>
          </p:cNvPr>
          <p:cNvSpPr txBox="1"/>
          <p:nvPr/>
        </p:nvSpPr>
        <p:spPr>
          <a:xfrm>
            <a:off x="5173930" y="4155899"/>
            <a:ext cx="1395796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Прямоугольник 100">
            <a:extLst>
              <a:ext uri="{FF2B5EF4-FFF2-40B4-BE49-F238E27FC236}">
                <a16:creationId xmlns:a16="http://schemas.microsoft.com/office/drawing/2014/main" id="{85CEB480-F746-4B26-B8D6-0B593A98C466}"/>
              </a:ext>
            </a:extLst>
          </p:cNvPr>
          <p:cNvSpPr txBox="1"/>
          <p:nvPr/>
        </p:nvSpPr>
        <p:spPr>
          <a:xfrm>
            <a:off x="7414913" y="4143704"/>
            <a:ext cx="1407420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578546" cy="273844"/>
          </a:xfrm>
        </p:spPr>
        <p:txBody>
          <a:bodyPr/>
          <a:lstStyle/>
          <a:p>
            <a:fld id="{6ED9D7B6-5026-4BC9-9375-82BEDF5B663D}" type="slidenum">
              <a:rPr lang="ru-RU" sz="1050"/>
              <a:t>3</a:t>
            </a:fld>
            <a:endParaRPr lang="ru-RU" sz="10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09146" y="1563406"/>
            <a:ext cx="1420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«Студенческий стартап»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0110" y="2025071"/>
            <a:ext cx="13685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 студенческих стартап-проектов, имеющих потенциал коммерциализации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93385" y="2856333"/>
            <a:ext cx="125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 на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компании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29517" y="3268919"/>
            <a:ext cx="1019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млн</a:t>
            </a: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010" y="2886170"/>
            <a:ext cx="268247" cy="274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078" y="3256844"/>
            <a:ext cx="268247" cy="2743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729517" y="3641162"/>
            <a:ext cx="123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 ВУЗов по программам бакалавриата, специалитета, магистратуры или аспирантуры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4676" y="3652485"/>
            <a:ext cx="268247" cy="268247"/>
          </a:xfrm>
          <a:prstGeom prst="rect">
            <a:avLst/>
          </a:prstGeom>
        </p:spPr>
      </p:pic>
      <p:sp>
        <p:nvSpPr>
          <p:cNvPr id="99" name="Google Shape;169;p5">
            <a:extLst>
              <a:ext uri="{FF2B5EF4-FFF2-40B4-BE49-F238E27FC236}">
                <a16:creationId xmlns:a16="http://schemas.microsoft.com/office/drawing/2014/main" id="{137DEF28-C312-4D7B-B63F-112AB717EB02}"/>
              </a:ext>
            </a:extLst>
          </p:cNvPr>
          <p:cNvSpPr/>
          <p:nvPr/>
        </p:nvSpPr>
        <p:spPr>
          <a:xfrm>
            <a:off x="1770263" y="4550911"/>
            <a:ext cx="12181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FF0000"/>
              </a:buClr>
              <a:buSzPts val="1200"/>
            </a:pPr>
            <a:r>
              <a:rPr lang="ru-RU" sz="9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endParaRPr lang="ru-RU" sz="9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063" y="4540342"/>
            <a:ext cx="268247" cy="268247"/>
          </a:xfrm>
          <a:prstGeom prst="rect">
            <a:avLst/>
          </a:prstGeom>
        </p:spPr>
      </p:pic>
      <p:sp>
        <p:nvSpPr>
          <p:cNvPr id="100" name="Прямоугольник 100">
            <a:extLst>
              <a:ext uri="{FF2B5EF4-FFF2-40B4-BE49-F238E27FC236}">
                <a16:creationId xmlns:a16="http://schemas.microsoft.com/office/drawing/2014/main" id="{DFE33A1B-ACC2-4230-9E97-32C2D168CC7D}"/>
              </a:ext>
            </a:extLst>
          </p:cNvPr>
          <p:cNvSpPr txBox="1"/>
          <p:nvPr/>
        </p:nvSpPr>
        <p:spPr>
          <a:xfrm>
            <a:off x="1779046" y="4766950"/>
            <a:ext cx="1424800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12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года согласно объявлению конкурсов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Стрелка: пятиугольник 1">
            <a:extLst>
              <a:ext uri="{FF2B5EF4-FFF2-40B4-BE49-F238E27FC236}">
                <a16:creationId xmlns:a16="http://schemas.microsoft.com/office/drawing/2014/main" id="{06EAD1A9-A689-442A-8320-DF3431F1A91E}"/>
              </a:ext>
            </a:extLst>
          </p:cNvPr>
          <p:cNvSpPr/>
          <p:nvPr/>
        </p:nvSpPr>
        <p:spPr>
          <a:xfrm>
            <a:off x="1489465" y="929543"/>
            <a:ext cx="1259939" cy="459772"/>
          </a:xfrm>
          <a:prstGeom prst="homePlate">
            <a:avLst>
              <a:gd name="adj" fmla="val 421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Rectangle 4">
            <a:extLst>
              <a:ext uri="{FF2B5EF4-FFF2-40B4-BE49-F238E27FC236}">
                <a16:creationId xmlns:a16="http://schemas.microsoft.com/office/drawing/2014/main" id="{31011142-4287-43A4-8791-33FBA2DE4432}"/>
              </a:ext>
            </a:extLst>
          </p:cNvPr>
          <p:cNvSpPr txBox="1"/>
          <p:nvPr/>
        </p:nvSpPr>
        <p:spPr>
          <a:xfrm flipH="1">
            <a:off x="1548968" y="1092080"/>
            <a:ext cx="1026116" cy="19043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718" tIns="25718" rIns="25718" bIns="25718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900" b="1" dirty="0" smtClean="0">
                <a:solidFill>
                  <a:schemeClr val="bg1"/>
                </a:solidFill>
              </a:rPr>
              <a:t>ПОСЕВ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7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820471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Оформление презентации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789552"/>
            <a:ext cx="8568950" cy="42124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/>
              <a:t>Обязательным прикрепленным файлом к заявке является презентация проекта:</a:t>
            </a:r>
          </a:p>
          <a:p>
            <a:pPr marL="0" indent="0">
              <a:buNone/>
            </a:pPr>
            <a:endParaRPr lang="ru-RU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Подготовьте презентацию на основе именно своей заявки;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Используйте при оформлении презентации больше демонстрационного материала, таблиц, схем, графиков;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Выбирайте цвет и шрифт в соответствии с установленными требованиями;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Используйте для оформления презентации изображения и иллюстрации высокого качества;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Проверьте ошибки и стиль;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Укажите, кому потенциально интересен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наличии, продемонстрируйте имеющиеся намерения в виде письма от потенциальных заказчиков;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Сообщите о себе и своей команде, представьте квалификацию и компетенции всех участников, продемонстрируйте свою мотивацию;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Не забудьте указать свои контакты для связи и привлечения партнеров, заинтересованных в Вашем проекте.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3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30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6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2" y="195486"/>
            <a:ext cx="4770529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Таким образом: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005576"/>
            <a:ext cx="5022557" cy="3996444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При оформлении заявки используйте рекомендации от организатора!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Название </a:t>
            </a:r>
            <a:r>
              <a:rPr lang="ru-RU" dirty="0">
                <a:latin typeface="+mn-lt"/>
              </a:rPr>
              <a:t>заявки должно отражать суть проекта </a:t>
            </a:r>
            <a:r>
              <a:rPr lang="ru-RU" dirty="0" smtClean="0">
                <a:latin typeface="+mn-lt"/>
              </a:rPr>
              <a:t>и начинаться с слова </a:t>
            </a:r>
            <a:r>
              <a:rPr lang="ru-RU" b="1" dirty="0" smtClean="0">
                <a:latin typeface="+mn-lt"/>
              </a:rPr>
              <a:t>«</a:t>
            </a:r>
            <a:r>
              <a:rPr lang="ru-RU" b="1" dirty="0">
                <a:latin typeface="+mn-lt"/>
              </a:rPr>
              <a:t>Разработка</a:t>
            </a:r>
            <a:r>
              <a:rPr lang="ru-RU" b="1" dirty="0" smtClean="0">
                <a:latin typeface="+mn-lt"/>
              </a:rPr>
              <a:t>….»</a:t>
            </a:r>
            <a:r>
              <a:rPr lang="ru-RU" dirty="0" smtClean="0">
                <a:latin typeface="+mn-lt"/>
              </a:rPr>
              <a:t>;</a:t>
            </a:r>
            <a:endParaRPr lang="ru-RU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</a:rPr>
              <a:t>Заявка на сайте должна быть заполнена </a:t>
            </a:r>
            <a:r>
              <a:rPr lang="ru-RU" b="1" dirty="0" smtClean="0">
                <a:latin typeface="+mn-lt"/>
              </a:rPr>
              <a:t>КОРРЕКТНО</a:t>
            </a:r>
            <a:r>
              <a:rPr lang="ru-RU" dirty="0" smtClean="0">
                <a:latin typeface="+mn-lt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Не используйте сложные профессиональные термины, все должно быть понятно любому человеку;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Вычитайте в заявке текст и проверьте ошибки;</a:t>
            </a:r>
            <a:endParaRPr lang="ru-RU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+mn-lt"/>
              </a:rPr>
              <a:t>Обязательно помните, что на </a:t>
            </a:r>
            <a:r>
              <a:rPr lang="ru-RU" b="1" dirty="0">
                <a:latin typeface="+mn-lt"/>
              </a:rPr>
              <a:t>полуфинале оценивается научная часть проекта, </a:t>
            </a:r>
            <a:r>
              <a:rPr lang="ru-RU" b="1" dirty="0" smtClean="0">
                <a:latin typeface="+mn-lt"/>
              </a:rPr>
              <a:t>а на </a:t>
            </a:r>
            <a:r>
              <a:rPr lang="ru-RU" b="1" dirty="0">
                <a:latin typeface="+mn-lt"/>
              </a:rPr>
              <a:t>финале – бизнес </a:t>
            </a:r>
            <a:r>
              <a:rPr lang="ru-RU" b="1" dirty="0" smtClean="0">
                <a:latin typeface="+mn-lt"/>
              </a:rPr>
              <a:t>составляющая</a:t>
            </a:r>
            <a:r>
              <a:rPr lang="ru-RU" dirty="0" smtClean="0">
                <a:latin typeface="+mn-lt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503284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31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55" y="1499631"/>
            <a:ext cx="3720596" cy="2356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94" y="3363838"/>
            <a:ext cx="1838190" cy="750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4078" y="590130"/>
            <a:ext cx="344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Составляющие успеха «УМНИК»</a:t>
            </a:r>
          </a:p>
        </p:txBody>
      </p:sp>
    </p:spTree>
    <p:extLst>
      <p:ext uri="{BB962C8B-B14F-4D97-AF65-F5344CB8AC3E}">
        <p14:creationId xmlns:p14="http://schemas.microsoft.com/office/powerpoint/2010/main" val="3955167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8072059" cy="5143500"/>
            <a:chOff x="-226858" y="92650"/>
            <a:chExt cx="10556698" cy="676535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58" y="92650"/>
              <a:ext cx="2160240" cy="676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868144" y="4852123"/>
              <a:ext cx="0" cy="111358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716016" y="2780928"/>
              <a:ext cx="1" cy="1113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273" y="4293096"/>
              <a:ext cx="1457284" cy="256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1165" y="92650"/>
              <a:ext cx="924404" cy="3055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228411" y="478823"/>
              <a:ext cx="3018532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9794280" y="3085691"/>
              <a:ext cx="567063" cy="50405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1275606"/>
            <a:ext cx="3960439" cy="1908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2000" b="1" dirty="0"/>
              <a:t>Стрелкова Наталья Владимировна 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Тел</a:t>
            </a:r>
            <a:r>
              <a:rPr lang="ru-RU" sz="2000" dirty="0"/>
              <a:t>.:+</a:t>
            </a:r>
            <a:r>
              <a:rPr lang="ru-RU" sz="2000" dirty="0" smtClean="0"/>
              <a:t>7(8482)93-00-93 (</a:t>
            </a:r>
            <a:r>
              <a:rPr lang="ru-RU" sz="2000" dirty="0"/>
              <a:t>добав.932)</a:t>
            </a:r>
          </a:p>
          <a:p>
            <a:pPr>
              <a:buFont typeface="Arial" pitchFamily="34" charset="0"/>
              <a:buNone/>
            </a:pPr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</a:t>
            </a:r>
            <a:r>
              <a:rPr lang="ru-RU" sz="2000" dirty="0" smtClean="0">
                <a:hlinkClick r:id="rId5"/>
              </a:rPr>
              <a:t>umnik.dolinatlt@mail.ru</a:t>
            </a:r>
            <a:endParaRPr lang="ru-RU" sz="2000" dirty="0" smtClean="0"/>
          </a:p>
          <a:p>
            <a:pPr>
              <a:buFont typeface="Arial" pitchFamily="34" charset="0"/>
              <a:buNone/>
            </a:pPr>
            <a:r>
              <a:rPr lang="ru-RU" sz="2000" dirty="0" smtClean="0">
                <a:hlinkClick r:id="rId6"/>
              </a:rPr>
              <a:t>https</a:t>
            </a:r>
            <a:r>
              <a:rPr lang="ru-RU" sz="2000" dirty="0">
                <a:hlinkClick r:id="rId6"/>
              </a:rPr>
              <a:t>://</a:t>
            </a:r>
            <a:r>
              <a:rPr lang="ru-RU" sz="2000" dirty="0" smtClean="0">
                <a:hlinkClick r:id="rId6"/>
              </a:rPr>
              <a:t>umnik.fasie.ru/samara</a:t>
            </a:r>
            <a:endParaRPr lang="ru-RU" sz="2000" dirty="0" smtClean="0"/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165" y="106660"/>
            <a:ext cx="877900" cy="105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0580" y="171136"/>
            <a:ext cx="1390340" cy="597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8136" y="1129556"/>
            <a:ext cx="1481456" cy="6096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23" y="0"/>
            <a:ext cx="2181919" cy="8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686799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Программа «УМНИК»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392370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Программа </a:t>
            </a:r>
            <a:r>
              <a:rPr lang="ru-RU" b="1" dirty="0">
                <a:latin typeface="+mn-lt"/>
              </a:rPr>
              <a:t>«УМНИК» </a:t>
            </a:r>
            <a:r>
              <a:rPr lang="ru-RU" dirty="0" smtClean="0">
                <a:latin typeface="+mn-lt"/>
              </a:rPr>
              <a:t>- </a:t>
            </a:r>
            <a:r>
              <a:rPr lang="ru-RU" dirty="0">
                <a:latin typeface="+mn-lt"/>
              </a:rPr>
              <a:t>эффективный инструмент привлечения государственного финансирования на реализацию инновационного технологического проекта. 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Название программы </a:t>
            </a:r>
            <a:r>
              <a:rPr lang="ru-RU" b="1" dirty="0">
                <a:latin typeface="+mn-lt"/>
              </a:rPr>
              <a:t>«УМНИК» </a:t>
            </a:r>
            <a:r>
              <a:rPr lang="ru-RU" dirty="0">
                <a:latin typeface="+mn-lt"/>
              </a:rPr>
              <a:t>расшифровывается как </a:t>
            </a:r>
            <a:r>
              <a:rPr lang="ru-RU" b="1" i="1" dirty="0">
                <a:latin typeface="+mn-lt"/>
              </a:rPr>
              <a:t>Участник молодежного научно-инновационного конкурса.</a:t>
            </a: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Финансовая </a:t>
            </a:r>
            <a:r>
              <a:rPr lang="ru-RU" dirty="0">
                <a:latin typeface="+mn-lt"/>
              </a:rPr>
              <a:t>поддержка предоставляется в виде безвозмездной и безвозвратной субсидии в денежной </a:t>
            </a:r>
            <a:r>
              <a:rPr lang="ru-RU" dirty="0" smtClean="0">
                <a:latin typeface="+mn-lt"/>
              </a:rPr>
              <a:t>форме, </a:t>
            </a:r>
            <a:r>
              <a:rPr lang="ru-RU" dirty="0">
                <a:latin typeface="+mn-lt"/>
              </a:rPr>
              <a:t>выделяемой на проведение НИР, заявителям, отобранным по результатам конкурсного </a:t>
            </a:r>
            <a:r>
              <a:rPr lang="ru-RU" dirty="0" smtClean="0">
                <a:latin typeface="+mn-lt"/>
              </a:rPr>
              <a:t>отбора.</a:t>
            </a:r>
            <a:endParaRPr lang="ru-RU" dirty="0">
              <a:latin typeface="+mn-lt"/>
            </a:endParaRPr>
          </a:p>
          <a:p>
            <a:pPr marL="0" indent="0">
              <a:buNone/>
            </a:pPr>
            <a:r>
              <a:rPr lang="ru-RU" dirty="0">
                <a:latin typeface="+mn-lt"/>
              </a:rPr>
              <a:t>Финансирование проектов реализуется в соответствии с договором о предоставлении гранта на выполнение НИР и оценку перспектив коммерческого использования результатов НИР в рамках реализации проекта.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Направления:</a:t>
            </a:r>
            <a:endParaRPr lang="ru-RU" b="1" dirty="0">
              <a:latin typeface="+mn-lt"/>
            </a:endParaRPr>
          </a:p>
          <a:p>
            <a:pPr lvl="0"/>
            <a:r>
              <a:rPr lang="ru-RU" dirty="0">
                <a:latin typeface="+mn-lt"/>
              </a:rPr>
              <a:t>Н1. Цифровые технологии;</a:t>
            </a:r>
          </a:p>
          <a:p>
            <a:pPr lvl="0"/>
            <a:r>
              <a:rPr lang="ru-RU" dirty="0">
                <a:latin typeface="+mn-lt"/>
              </a:rPr>
              <a:t>Н2. Медицина и технологии здоровьесбережения;</a:t>
            </a:r>
          </a:p>
          <a:p>
            <a:pPr lvl="0"/>
            <a:r>
              <a:rPr lang="ru-RU" dirty="0">
                <a:latin typeface="+mn-lt"/>
              </a:rPr>
              <a:t>Н3. Новые материалы и химические технологии;</a:t>
            </a:r>
          </a:p>
          <a:p>
            <a:pPr lvl="0"/>
            <a:r>
              <a:rPr lang="ru-RU" dirty="0">
                <a:latin typeface="+mn-lt"/>
              </a:rPr>
              <a:t>Н4. Новые приборы и интеллектуальные производственные технологии;</a:t>
            </a:r>
          </a:p>
          <a:p>
            <a:pPr lvl="0"/>
            <a:r>
              <a:rPr lang="ru-RU" dirty="0">
                <a:latin typeface="+mn-lt"/>
              </a:rPr>
              <a:t>Н5. Биотехнологии;</a:t>
            </a:r>
          </a:p>
          <a:p>
            <a:pPr lvl="0"/>
            <a:r>
              <a:rPr lang="ru-RU" dirty="0">
                <a:latin typeface="+mn-lt"/>
              </a:rPr>
              <a:t>Н6. Ресурсосберегающая энергетика</a:t>
            </a:r>
            <a:r>
              <a:rPr lang="ru-RU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В </a:t>
            </a:r>
            <a:r>
              <a:rPr lang="ru-RU" dirty="0">
                <a:latin typeface="+mn-lt"/>
              </a:rPr>
              <a:t>конкурсе могут принимать участие физические лица, являющиеся </a:t>
            </a:r>
            <a:r>
              <a:rPr lang="ru-RU" b="1" dirty="0">
                <a:latin typeface="+mn-lt"/>
              </a:rPr>
              <a:t>гражданами Российской Федерации</a:t>
            </a:r>
            <a:r>
              <a:rPr lang="ru-RU" dirty="0">
                <a:latin typeface="+mn-lt"/>
              </a:rPr>
              <a:t>, ранее не побеждавшие в п</a:t>
            </a:r>
            <a:r>
              <a:rPr lang="ru-RU" dirty="0" smtClean="0">
                <a:latin typeface="+mn-lt"/>
              </a:rPr>
              <a:t>рограмме «УМНИК», </a:t>
            </a:r>
            <a:r>
              <a:rPr lang="ru-RU" dirty="0">
                <a:latin typeface="+mn-lt"/>
              </a:rPr>
              <a:t>на момент подачи заявки </a:t>
            </a:r>
            <a:r>
              <a:rPr lang="ru-RU" b="1" dirty="0">
                <a:latin typeface="+mn-lt"/>
              </a:rPr>
              <a:t>в возрасте от 18 до 30 лет </a:t>
            </a:r>
            <a:r>
              <a:rPr lang="ru-RU" dirty="0">
                <a:latin typeface="+mn-lt"/>
              </a:rPr>
              <a:t>включительно. </a:t>
            </a:r>
            <a:endParaRPr lang="ru-RU" dirty="0" smtClean="0"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latin typeface="+mn-lt"/>
              </a:rPr>
              <a:t>Каждый </a:t>
            </a:r>
            <a:r>
              <a:rPr lang="ru-RU" dirty="0">
                <a:latin typeface="+mn-lt"/>
              </a:rPr>
              <a:t>проект подается и представляется одним физическим лицом, с которым </a:t>
            </a:r>
            <a:r>
              <a:rPr lang="ru-RU" dirty="0" smtClean="0">
                <a:latin typeface="+mn-lt"/>
              </a:rPr>
              <a:t>Фонд заключает </a:t>
            </a:r>
            <a:r>
              <a:rPr lang="ru-RU" dirty="0">
                <a:latin typeface="+mn-lt"/>
              </a:rPr>
              <a:t>договор в случае победы в конкурсе.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11288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8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316415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Работа с системой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789552"/>
            <a:ext cx="8280921" cy="415846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+mn-lt"/>
              </a:rPr>
              <a:t>Оформление и подача заявок производится в специализированной системе по адресу </a:t>
            </a:r>
            <a:r>
              <a:rPr lang="ru-RU" b="1" dirty="0" smtClean="0">
                <a:latin typeface="+mn-lt"/>
              </a:rPr>
              <a:t>umnik.fasie.ru</a:t>
            </a:r>
          </a:p>
          <a:p>
            <a:pPr marL="0" indent="0">
              <a:buNone/>
            </a:pPr>
            <a:endParaRPr lang="ru-RU" b="1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В Систему вносятся личные данные, технические сведения о проекте, описывается потенциал коммерциализации и прикрепляется презентация проекта.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Все разделы заявки в Системе должны быть заполнены. Наименование НИР должно начинаться со слова «Разработка» и предусматривать в своем составе упоминание потенциального объекта коммерциализации (продукта, услуги или технологии).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При подаче заявки производится выбор одного из аккредитованных Фондом мероприятий, в рамках которого заявителем планируется прохождение очного/заочного полуфинального отбора. Перечень аккредитованных мероприятий и сроки их проведения публикуются по адресу </a:t>
            </a:r>
            <a:r>
              <a:rPr lang="ru-RU" b="1" dirty="0">
                <a:latin typeface="+mn-lt"/>
              </a:rPr>
              <a:t>fasie.ru </a:t>
            </a:r>
            <a:r>
              <a:rPr lang="ru-RU" dirty="0">
                <a:latin typeface="+mn-lt"/>
              </a:rPr>
              <a:t>и в Системе.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Объем предоставляемого Фондом гранта составляет 500 000 рублей.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Гранты победителям Программы предоставляются единовременно на 2 этапа выполнения </a:t>
            </a:r>
            <a:r>
              <a:rPr lang="ru-RU" dirty="0" smtClean="0">
                <a:latin typeface="+mn-lt"/>
              </a:rPr>
              <a:t>работ в течение 1 года </a:t>
            </a:r>
            <a:r>
              <a:rPr lang="ru-RU" dirty="0">
                <a:latin typeface="+mn-lt"/>
              </a:rPr>
              <a:t>в соответствии с календарным планом, предусмотренным договором.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Перечисление средств гранта </a:t>
            </a:r>
            <a:r>
              <a:rPr lang="ru-RU" dirty="0" smtClean="0">
                <a:latin typeface="+mn-lt"/>
              </a:rPr>
              <a:t>победителю </a:t>
            </a:r>
            <a:r>
              <a:rPr lang="ru-RU" dirty="0">
                <a:latin typeface="+mn-lt"/>
              </a:rPr>
              <a:t>осуществляется на личный расчетный счет, открытый в кредитной организации</a:t>
            </a:r>
            <a:r>
              <a:rPr lang="ru-RU" dirty="0" smtClean="0"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+mn-lt"/>
              </a:rPr>
              <a:t>Полученные средства гранта в случае их использования не по целевому назначению подлежат возврату в Фонд.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424935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Обязательства победителя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4" y="843558"/>
            <a:ext cx="8334926" cy="42124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По итогам выполнения Работ </a:t>
            </a:r>
            <a:r>
              <a:rPr lang="ru-RU" b="1" dirty="0" err="1">
                <a:latin typeface="+mn-lt"/>
              </a:rPr>
              <a:t>грантополучателем</a:t>
            </a:r>
            <a:r>
              <a:rPr lang="ru-RU" b="1" dirty="0">
                <a:latin typeface="+mn-lt"/>
              </a:rPr>
              <a:t> должны быть достигнуты следующие результаты: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подана </a:t>
            </a:r>
            <a:r>
              <a:rPr lang="ru-RU" dirty="0">
                <a:latin typeface="+mn-lt"/>
              </a:rPr>
              <a:t>заявка на регистрацию прав на результаты интеллектуальной деятельности </a:t>
            </a:r>
            <a:r>
              <a:rPr lang="ru-RU" dirty="0" smtClean="0">
                <a:latin typeface="+mn-lt"/>
              </a:rPr>
              <a:t>(РИД</a:t>
            </a:r>
            <a:r>
              <a:rPr lang="ru-RU" dirty="0">
                <a:latin typeface="+mn-lt"/>
              </a:rPr>
              <a:t>), созданные в рамках выполнения НИР;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разработан </a:t>
            </a:r>
            <a:r>
              <a:rPr lang="ru-RU" dirty="0">
                <a:latin typeface="+mn-lt"/>
              </a:rPr>
              <a:t>бизнес-план проекта;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пройдена </a:t>
            </a:r>
            <a:r>
              <a:rPr lang="ru-RU" dirty="0" err="1">
                <a:latin typeface="+mn-lt"/>
              </a:rPr>
              <a:t>преакселерационная</a:t>
            </a:r>
            <a:r>
              <a:rPr lang="ru-RU" dirty="0">
                <a:latin typeface="+mn-lt"/>
              </a:rPr>
              <a:t> программа на базе организации, аккредитованной Фондом на право осуществления </a:t>
            </a:r>
            <a:r>
              <a:rPr lang="ru-RU" dirty="0" err="1">
                <a:latin typeface="+mn-lt"/>
              </a:rPr>
              <a:t>преакселерационной</a:t>
            </a:r>
            <a:r>
              <a:rPr lang="ru-RU" dirty="0">
                <a:latin typeface="+mn-lt"/>
              </a:rPr>
              <a:t> деятельности в интересах </a:t>
            </a:r>
            <a:r>
              <a:rPr lang="ru-RU" dirty="0" smtClean="0">
                <a:latin typeface="+mn-lt"/>
              </a:rPr>
              <a:t>победителей </a:t>
            </a:r>
            <a:r>
              <a:rPr lang="ru-RU" dirty="0">
                <a:latin typeface="+mn-lt"/>
              </a:rPr>
              <a:t>программы «УМНИК», с целью проработки перспектив коммерческого использования результатов НИР;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разработана </a:t>
            </a:r>
            <a:r>
              <a:rPr lang="ru-RU" dirty="0">
                <a:latin typeface="+mn-lt"/>
              </a:rPr>
              <a:t>дорожная карта развития </a:t>
            </a:r>
            <a:r>
              <a:rPr lang="ru-RU" dirty="0" smtClean="0">
                <a:latin typeface="+mn-lt"/>
              </a:rPr>
              <a:t>проекта, в том числе в формате заявки на конкурс «Студенческий стартап».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0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604447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Этапы </a:t>
            </a:r>
            <a:r>
              <a:rPr lang="ru-RU" sz="3600" b="1" dirty="0"/>
              <a:t>рассмотрения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4" y="843559"/>
            <a:ext cx="8622958" cy="3816424"/>
          </a:xfrm>
        </p:spPr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роведение </a:t>
            </a:r>
            <a:r>
              <a:rPr lang="ru-RU" dirty="0">
                <a:latin typeface="+mn-lt"/>
              </a:rPr>
              <a:t>экспертизы на соответствие формальным требованиям Положения;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роведение </a:t>
            </a:r>
            <a:r>
              <a:rPr lang="ru-RU" dirty="0">
                <a:latin typeface="+mn-lt"/>
              </a:rPr>
              <a:t>полуфинальной экспертизы;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роведение </a:t>
            </a:r>
            <a:r>
              <a:rPr lang="ru-RU" dirty="0">
                <a:latin typeface="+mn-lt"/>
              </a:rPr>
              <a:t>обезличенной экспертизы;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+mn-lt"/>
              </a:rPr>
              <a:t>Р</a:t>
            </a:r>
            <a:r>
              <a:rPr lang="ru-RU" dirty="0" smtClean="0">
                <a:latin typeface="+mn-lt"/>
              </a:rPr>
              <a:t>ассмотрение </a:t>
            </a:r>
            <a:r>
              <a:rPr lang="ru-RU" dirty="0">
                <a:latin typeface="+mn-lt"/>
              </a:rPr>
              <a:t>заявок экспертным </a:t>
            </a:r>
            <a:r>
              <a:rPr lang="ru-RU" dirty="0" smtClean="0">
                <a:latin typeface="+mn-lt"/>
              </a:rPr>
              <a:t>жюри на финальном отборе;</a:t>
            </a:r>
            <a:endParaRPr lang="ru-RU" dirty="0">
              <a:latin typeface="+mn-lt"/>
            </a:endParaRP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+mn-lt"/>
              </a:rPr>
              <a:t>Р</a:t>
            </a:r>
            <a:r>
              <a:rPr lang="ru-RU" dirty="0" smtClean="0">
                <a:latin typeface="+mn-lt"/>
              </a:rPr>
              <a:t>ассмотрение </a:t>
            </a:r>
            <a:r>
              <a:rPr lang="ru-RU" dirty="0">
                <a:latin typeface="+mn-lt"/>
              </a:rPr>
              <a:t>заявок экспертным советом Фонда;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+mn-lt"/>
              </a:rPr>
              <a:t>Р</a:t>
            </a:r>
            <a:r>
              <a:rPr lang="ru-RU" dirty="0" smtClean="0">
                <a:latin typeface="+mn-lt"/>
              </a:rPr>
              <a:t>ассмотрение </a:t>
            </a:r>
            <a:r>
              <a:rPr lang="ru-RU" dirty="0">
                <a:latin typeface="+mn-lt"/>
              </a:rPr>
              <a:t>заявок конкурсной комиссией Фонда;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+mn-lt"/>
              </a:rPr>
              <a:t>У</a:t>
            </a:r>
            <a:r>
              <a:rPr lang="ru-RU" dirty="0" smtClean="0">
                <a:latin typeface="+mn-lt"/>
              </a:rPr>
              <a:t>тверждение </a:t>
            </a:r>
            <a:r>
              <a:rPr lang="ru-RU" dirty="0">
                <a:latin typeface="+mn-lt"/>
              </a:rPr>
              <a:t>итогов конкурса дирекцией Фонда.</a:t>
            </a:r>
          </a:p>
          <a:p>
            <a:pPr marL="385763" indent="-385763">
              <a:buFont typeface="+mj-lt"/>
              <a:buAutoNum type="arabicPeriod"/>
            </a:pP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11288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5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820471" cy="3240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Порядок отбора заявок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97564"/>
            <a:ext cx="8388932" cy="37804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Формальный отбор: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осуществляется </a:t>
            </a:r>
            <a:r>
              <a:rPr lang="ru-RU" dirty="0">
                <a:latin typeface="+mn-lt"/>
              </a:rPr>
              <a:t>после подачи заявки в Системе на одно из аккредитованных Фондом мероприятий;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после </a:t>
            </a:r>
            <a:r>
              <a:rPr lang="ru-RU" dirty="0">
                <a:latin typeface="+mn-lt"/>
              </a:rPr>
              <a:t>окончания срока приема заявок региональный представитель Фонда или куратор Программы в организации, проводящей отбор (далее – Представитель), осуществляет проверку поданных заявок по формальным признакам. Заявки, не соответствующие </a:t>
            </a:r>
            <a:r>
              <a:rPr lang="ru-RU" dirty="0" smtClean="0">
                <a:latin typeface="+mn-lt"/>
              </a:rPr>
              <a:t>им, </a:t>
            </a:r>
            <a:r>
              <a:rPr lang="ru-RU" dirty="0">
                <a:latin typeface="+mn-lt"/>
              </a:rPr>
              <a:t>снимаются с дальнейшего рассмотрения;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заявки</a:t>
            </a:r>
            <a:r>
              <a:rPr lang="ru-RU" dirty="0">
                <a:latin typeface="+mn-lt"/>
              </a:rPr>
              <a:t>, прошедшие отбор по формальным признакам, допускаются для дальнейшего рассмотрения.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0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1510"/>
            <a:ext cx="8208912" cy="42664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n-lt"/>
              </a:rPr>
              <a:t>Полуфинальный отбор: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осуществляется </a:t>
            </a:r>
            <a:r>
              <a:rPr lang="ru-RU" dirty="0">
                <a:latin typeface="+mn-lt"/>
              </a:rPr>
              <a:t>в очном/заочном формате на базе аккредитованных Фондом полуфинальных площадок;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оценка </a:t>
            </a:r>
            <a:r>
              <a:rPr lang="ru-RU" dirty="0">
                <a:latin typeface="+mn-lt"/>
              </a:rPr>
              <a:t>заявки проводится экспертами аккредитованной полуфинальной площадки по критерию «Научно-технический уровень продукта, лежащего в основе проекта</a:t>
            </a:r>
            <a:r>
              <a:rPr lang="ru-RU" dirty="0" smtClean="0">
                <a:latin typeface="+mn-lt"/>
              </a:rPr>
              <a:t>»;</a:t>
            </a:r>
            <a:endParaRPr lang="ru-RU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n-lt"/>
              </a:rPr>
              <a:t>по </a:t>
            </a:r>
            <a:r>
              <a:rPr lang="ru-RU" dirty="0">
                <a:latin typeface="+mn-lt"/>
              </a:rPr>
              <a:t>результатам экспертной оценки в Системе заявителям выставляются рейтинговые баллы, и определяется перечень заявок, рекомендуемых для дальнейшего рассмотрения.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637F723A-77FC-40A0-B1B0-9768910C67E5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82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43810</TotalTime>
  <Words>3558</Words>
  <Application>Microsoft Office PowerPoint</Application>
  <PresentationFormat>Экран (16:9)</PresentationFormat>
  <Paragraphs>373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Quattrocento Sans</vt:lpstr>
      <vt:lpstr>Tahoma</vt:lpstr>
      <vt:lpstr>Times New Roman</vt:lpstr>
      <vt:lpstr>Wingdings</vt:lpstr>
      <vt:lpstr>Тема Office</vt:lpstr>
      <vt:lpstr>Мастерская  по подготовке заявок на конкурс  «УМНИК САМАРСКАЯ ОБЛАСТЬ 2023»</vt:lpstr>
      <vt:lpstr>Фонд содействия инновациям</vt:lpstr>
      <vt:lpstr>Программы </vt:lpstr>
      <vt:lpstr>Программа «УМНИК»</vt:lpstr>
      <vt:lpstr>Работа с системой</vt:lpstr>
      <vt:lpstr>Обязательства победителя</vt:lpstr>
      <vt:lpstr>Этапы рассмотрения заявок</vt:lpstr>
      <vt:lpstr>Порядок отбора заявок</vt:lpstr>
      <vt:lpstr>Презентация PowerPoint</vt:lpstr>
      <vt:lpstr>Критерий «Научно-технический уровень продукта, лежащего в основе проекта»</vt:lpstr>
      <vt:lpstr>Презентация PowerPoint</vt:lpstr>
      <vt:lpstr>Презентация PowerPoint</vt:lpstr>
      <vt:lpstr>Критерий «Перспективы коммерциализации проекта» </vt:lpstr>
      <vt:lpstr>Критерий «Квалификация заявителя»</vt:lpstr>
      <vt:lpstr>«УМНИК Самарская область 2023»</vt:lpstr>
      <vt:lpstr>Разделы заявки «УМНИК»</vt:lpstr>
      <vt:lpstr>Рекомендации по оформлению заявки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презентации</vt:lpstr>
      <vt:lpstr>Таким образом:</vt:lpstr>
      <vt:lpstr>Презентация PowerPoint</vt:lpstr>
    </vt:vector>
  </TitlesOfParts>
  <Company>FASIE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</dc:creator>
  <cp:lastModifiedBy>Наталья Стрелкова</cp:lastModifiedBy>
  <cp:revision>210</cp:revision>
  <cp:lastPrinted>2023-08-30T08:20:29Z</cp:lastPrinted>
  <dcterms:created xsi:type="dcterms:W3CDTF">2021-09-10T11:53:32Z</dcterms:created>
  <dcterms:modified xsi:type="dcterms:W3CDTF">2023-08-30T08:21:47Z</dcterms:modified>
</cp:coreProperties>
</file>