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22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" userDrawn="1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1A"/>
    <a:srgbClr val="E4097D"/>
    <a:srgbClr val="37A8E0"/>
    <a:srgbClr val="00B0F0"/>
    <a:srgbClr val="25B4B2"/>
    <a:srgbClr val="002060"/>
    <a:srgbClr val="E52629"/>
    <a:srgbClr val="20497E"/>
    <a:srgbClr val="508FD4"/>
    <a:srgbClr val="8AB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474" y="126"/>
      </p:cViewPr>
      <p:guideLst>
        <p:guide orient="horz" pos="1348"/>
        <p:guide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725D-055D-40E5-8801-895886D3A22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40F4-8B6B-4883-A50B-846E9D29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0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0951-6301-4B70-A4B0-FA36E45FB3EF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C603-4CF0-4A35-908D-CC25F9E98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4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2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6B4-70B4-4C39-B0CD-1328A882E0C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89B-5776-4326-A413-2CAC94E8E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16858" y="-11732"/>
            <a:ext cx="9073008" cy="5143500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292041" y="2899276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77009" y="562467"/>
              <a:ext cx="3018532" cy="1728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249" y="94928"/>
            <a:ext cx="877900" cy="105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201" y="1177200"/>
            <a:ext cx="1481995" cy="61201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998869" y="589697"/>
            <a:ext cx="6813492" cy="2788325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Название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Направление: </a:t>
            </a:r>
            <a:r>
              <a:rPr lang="ru-RU" sz="1800" dirty="0"/>
              <a:t>Н1– Информационные технологии; Н2 – Медицина будущего; Н3 – Современные материалы и технологии их создания; Н4 – Новые приборы и аппаратные комплексы; Н5 – Биотехнологии. </a:t>
            </a:r>
            <a:br>
              <a:rPr lang="ru-RU" sz="1800" dirty="0"/>
            </a:br>
            <a:r>
              <a:rPr lang="ru-RU" sz="1800" dirty="0"/>
              <a:t>(Выбрать одно из направлений)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907704" y="3939902"/>
            <a:ext cx="5117010" cy="9631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ФИО, студент (магистр</a:t>
            </a:r>
            <a:r>
              <a:rPr lang="ru-RU" dirty="0"/>
              <a:t>, аспирант и т.п</a:t>
            </a:r>
            <a:r>
              <a:rPr lang="ru-RU" dirty="0" smtClean="0"/>
              <a:t>.)</a:t>
            </a:r>
            <a:endParaRPr lang="ru-RU" dirty="0"/>
          </a:p>
          <a:p>
            <a:r>
              <a:rPr lang="ru-RU" dirty="0" smtClean="0"/>
              <a:t>ВУЗ</a:t>
            </a:r>
            <a:r>
              <a:rPr lang="ru-RU" dirty="0"/>
              <a:t>, предприятие и т.д.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46" y="200654"/>
            <a:ext cx="17436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262"/>
            <a:ext cx="8435280" cy="64829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8.Партнеры</a:t>
            </a:r>
            <a:r>
              <a:rPr lang="ru-RU" sz="3600" b="1" dirty="0"/>
              <a:t>, заинтересованные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1"/>
            <a:ext cx="8435280" cy="3175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Укажите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продемонстрируйте имеющиеся намерения в виде письма от организации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46553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262"/>
            <a:ext cx="7992888" cy="43227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9.Команда проекта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Расскажите о себе и своей команде, сообщите о компетенциях членов Вашей команды.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02699" y="-41078"/>
            <a:ext cx="7992888" cy="5184578"/>
            <a:chOff x="-226858" y="92650"/>
            <a:chExt cx="10556698" cy="676535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58" y="92650"/>
              <a:ext cx="2160240" cy="676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5868144" y="4852123"/>
              <a:ext cx="0" cy="111358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4716016" y="2780928"/>
              <a:ext cx="1" cy="1113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273" y="4293096"/>
              <a:ext cx="1457284" cy="2564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91165" y="92650"/>
              <a:ext cx="924404" cy="3055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228411" y="478823"/>
              <a:ext cx="3018532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 rot="5400000">
              <a:off x="9794280" y="3085691"/>
              <a:ext cx="567063" cy="504056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27560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dirty="0"/>
              <a:t>ФИО 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Контакты: 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Телефон сотовый;</a:t>
            </a:r>
          </a:p>
          <a:p>
            <a:pPr algn="ctr">
              <a:buFont typeface="Arial" pitchFamily="34" charset="0"/>
              <a:buNone/>
            </a:pPr>
            <a:r>
              <a:rPr lang="ru-RU" dirty="0"/>
              <a:t>Электронная почта.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914" y="116819"/>
            <a:ext cx="877900" cy="105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6155" y="144041"/>
            <a:ext cx="1743607" cy="749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065" y="1171518"/>
            <a:ext cx="148145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291264" cy="349548"/>
          </a:xfrm>
        </p:spPr>
        <p:txBody>
          <a:bodyPr>
            <a:noAutofit/>
          </a:bodyPr>
          <a:lstStyle/>
          <a:p>
            <a:r>
              <a:rPr lang="ru-RU" sz="3200" b="1" dirty="0"/>
              <a:t>Структура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789552"/>
            <a:ext cx="8507288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67500" tIns="35100" rIns="67500" bIns="35100" rtlCol="0">
            <a:normAutofit/>
          </a:bodyPr>
          <a:lstStyle>
            <a:lvl1pPr indent="3603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Актуальность идеи (проблематика)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Предлагаемое решение (конечный продукт)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Обоснование научной новизны проекта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Техническая значимость (преимущества перед существующими аналогами)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План реализации проекта 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Защита прав на интеллектуальную собственность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Партнеры, заинтересованные организации</a:t>
            </a:r>
          </a:p>
          <a:p>
            <a:pPr marL="385763" indent="-385763" eaLnBrk="1" hangingPunct="1">
              <a:buFont typeface="+mj-lt"/>
              <a:buAutoNum type="arabicPeriod"/>
              <a:tabLst/>
            </a:pPr>
            <a:r>
              <a:rPr lang="ru-RU" sz="2025" dirty="0">
                <a:solidFill>
                  <a:prstClr val="black"/>
                </a:solidFill>
                <a:latin typeface="Calibri"/>
                <a:ea typeface="+mn-ea"/>
              </a:rPr>
              <a:t>Команда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907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262"/>
            <a:ext cx="8136904" cy="50427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1.Актуальность </a:t>
            </a:r>
            <a:r>
              <a:rPr lang="ru-RU" sz="3200" b="1" dirty="0"/>
              <a:t>идеи (проблематика)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отдельном регионе, так и в России в целом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1687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3"/>
            <a:ext cx="8712968" cy="25161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2.Предлагаемое</a:t>
            </a:r>
            <a:r>
              <a:rPr lang="ru-RU" sz="2800" b="1" dirty="0" smtClean="0"/>
              <a:t> </a:t>
            </a:r>
            <a:r>
              <a:rPr lang="ru-RU" sz="3200" b="1" dirty="0"/>
              <a:t>решение (Конечный продукт)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ru-RU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5832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7493"/>
            <a:ext cx="8568952" cy="25161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3.Обоснование</a:t>
            </a:r>
            <a:r>
              <a:rPr lang="ru-RU" sz="2800" b="1" dirty="0" smtClean="0"/>
              <a:t> </a:t>
            </a:r>
            <a:r>
              <a:rPr lang="ru-RU" sz="3200" b="1" dirty="0"/>
              <a:t>научной новизны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Отразите научные исследования, в результате которых возникла идея, а также условия, необходимые для ее реализации. Поясните, имеете ли Вы доступ к оборудованию для проведения НИОКР, экспериментальную базу для проведения испытаний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(схемы, формулы)</a:t>
            </a:r>
          </a:p>
        </p:txBody>
      </p:sp>
    </p:spTree>
    <p:extLst>
      <p:ext uri="{BB962C8B-B14F-4D97-AF65-F5344CB8AC3E}">
        <p14:creationId xmlns:p14="http://schemas.microsoft.com/office/powerpoint/2010/main" val="286153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856984" cy="5400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4. Техническая </a:t>
            </a:r>
            <a:r>
              <a:rPr lang="ru-RU" sz="3200" b="1" dirty="0"/>
              <a:t>значимость </a:t>
            </a:r>
            <a:r>
              <a:rPr lang="ru-RU" sz="3200" b="1" dirty="0" smtClean="0"/>
              <a:t>(</a:t>
            </a:r>
            <a:r>
              <a:rPr lang="ru-RU" sz="3200" b="1" dirty="0"/>
              <a:t>преимущества перед существующими аналогами)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7613"/>
            <a:ext cx="4176464" cy="32470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 сравнительный анализ Вашего продукта с существующими аналогичными способами решения проблемы, обозначьте Ваши преимущества и недостатки, отметьте  в чем проявляется решающее влияние Вашей идеи на современную технику и 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(таблицу)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43322"/>
            <a:ext cx="4354215" cy="308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8892480" cy="13321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5.Перспективы </a:t>
            </a:r>
            <a:r>
              <a:rPr lang="ru-RU" sz="3200" b="1" dirty="0"/>
              <a:t>коммерциализации результата НИОКР (Сферы применения и конкретный потребитель)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9662"/>
            <a:ext cx="2664296" cy="27363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Представьте результаты оценки рынка для создаваемого продукта. Обозначьте потенциального потребителя, наличие рисков коммерциализации и мер их снижения, наличие конкурентов, дайте информацию о ценах на Ваш продукт и на продукцию конкурентов, укажите себестоимость Вашего продукта, объем рынка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(фото)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61" t="20608"/>
          <a:stretch/>
        </p:blipFill>
        <p:spPr>
          <a:xfrm>
            <a:off x="5364088" y="2067694"/>
            <a:ext cx="3600345" cy="213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094073"/>
            <a:ext cx="2360380" cy="21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6.План </a:t>
            </a:r>
            <a:r>
              <a:rPr lang="ru-RU" sz="3200" b="1" dirty="0"/>
              <a:t>реализации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финансовых затрат. Кратко обозначьте направление использования инвестиций.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 (таблицу)</a:t>
            </a:r>
          </a:p>
        </p:txBody>
      </p:sp>
    </p:spTree>
    <p:extLst>
      <p:ext uri="{BB962C8B-B14F-4D97-AF65-F5344CB8AC3E}">
        <p14:creationId xmlns:p14="http://schemas.microsoft.com/office/powerpoint/2010/main" val="246024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262"/>
            <a:ext cx="8640960" cy="6482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7.Защита </a:t>
            </a:r>
            <a:r>
              <a:rPr lang="ru-RU" sz="3200" b="1" dirty="0"/>
              <a:t>прав на интеллектуальную собственность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75606"/>
            <a:ext cx="8640960" cy="32403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Обозначьте что необходимо защитить в Вашем проекте (патент </a:t>
            </a:r>
            <a:r>
              <a:rPr lang="ru-RU" dirty="0" smtClean="0"/>
              <a:t>на полезную </a:t>
            </a:r>
            <a:r>
              <a:rPr lang="ru-RU" dirty="0"/>
              <a:t>модель, </a:t>
            </a:r>
            <a:r>
              <a:rPr lang="ru-RU" dirty="0" smtClean="0"/>
              <a:t>изобретение; свидетельство на программу для ЭВМ). </a:t>
            </a:r>
            <a:r>
              <a:rPr lang="ru-RU" dirty="0"/>
              <a:t>На кого будут оформлены права на ИС.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есть уже </a:t>
            </a:r>
            <a:r>
              <a:rPr lang="ru-RU" dirty="0" smtClean="0"/>
              <a:t>какие-либо документы, </a:t>
            </a:r>
            <a:r>
              <a:rPr lang="ru-RU" dirty="0"/>
              <a:t>подтверждающие Ваши права на ИС  - приведите на слайде.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665FE9-9BAC-4209-9A4E-1EDDC23E668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9652" y="4785996"/>
            <a:ext cx="6172200" cy="2091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1500" dirty="0">
                <a:latin typeface="+mj-lt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  <p:extLst>
      <p:ext uri="{BB962C8B-B14F-4D97-AF65-F5344CB8AC3E}">
        <p14:creationId xmlns:p14="http://schemas.microsoft.com/office/powerpoint/2010/main" val="327583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43713</TotalTime>
  <Words>567</Words>
  <Application>Microsoft Office PowerPoint</Application>
  <PresentationFormat>Экран (16:9)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SimSun</vt:lpstr>
      <vt:lpstr>Arial</vt:lpstr>
      <vt:lpstr>Calibri</vt:lpstr>
      <vt:lpstr>Тема Office</vt:lpstr>
      <vt:lpstr>Название проекта Направление: Н1– Информационные технологии; Н2 – Медицина будущего; Н3 – Современные материалы и технологии их создания; Н4 – Новые приборы и аппаратные комплексы; Н5 – Биотехнологии.  (Выбрать одно из направлений) </vt:lpstr>
      <vt:lpstr>Структура презентации</vt:lpstr>
      <vt:lpstr>1.Актуальность идеи (проблематика)</vt:lpstr>
      <vt:lpstr>2.Предлагаемое решение (Конечный продукт)</vt:lpstr>
      <vt:lpstr>3.Обоснование научной новизны проекта</vt:lpstr>
      <vt:lpstr> 4. Техническая значимость (преимущества перед существующими аналогами)</vt:lpstr>
      <vt:lpstr>5.Перспективы коммерциализации результата НИОКР (Сферы применения и конкретный потребитель)</vt:lpstr>
      <vt:lpstr>6.План реализации </vt:lpstr>
      <vt:lpstr>7.Защита прав на интеллектуальную собственность</vt:lpstr>
      <vt:lpstr>8.Партнеры, заинтересованные организации</vt:lpstr>
      <vt:lpstr>9.Команда проекта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</dc:creator>
  <cp:lastModifiedBy>Наталья Стрелкова</cp:lastModifiedBy>
  <cp:revision>187</cp:revision>
  <cp:lastPrinted>2021-09-16T09:37:41Z</cp:lastPrinted>
  <dcterms:created xsi:type="dcterms:W3CDTF">2021-09-10T11:53:32Z</dcterms:created>
  <dcterms:modified xsi:type="dcterms:W3CDTF">2023-07-26T05:55:12Z</dcterms:modified>
</cp:coreProperties>
</file>