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256" r:id="rId2"/>
    <p:sldId id="265" r:id="rId3"/>
    <p:sldId id="285" r:id="rId4"/>
    <p:sldId id="279" r:id="rId5"/>
    <p:sldId id="283" r:id="rId6"/>
    <p:sldId id="278" r:id="rId7"/>
    <p:sldId id="270" r:id="rId8"/>
    <p:sldId id="274" r:id="rId9"/>
    <p:sldId id="289" r:id="rId10"/>
    <p:sldId id="293" r:id="rId11"/>
    <p:sldId id="294" r:id="rId12"/>
    <p:sldId id="295" r:id="rId13"/>
    <p:sldId id="296" r:id="rId14"/>
    <p:sldId id="290" r:id="rId15"/>
    <p:sldId id="292" r:id="rId16"/>
    <p:sldId id="291" r:id="rId17"/>
    <p:sldId id="263" r:id="rId18"/>
    <p:sldId id="280" r:id="rId19"/>
    <p:sldId id="287" r:id="rId2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BAC5694-105A-48CA-A92D-0047E2BCAAD0}">
          <p14:sldIdLst>
            <p14:sldId id="256"/>
          </p14:sldIdLst>
        </p14:section>
        <p14:section name="Раздел без заголовка" id="{20EC1336-0BF3-470A-85B1-A2DD6659A33C}">
          <p14:sldIdLst>
            <p14:sldId id="265"/>
            <p14:sldId id="285"/>
            <p14:sldId id="279"/>
            <p14:sldId id="283"/>
            <p14:sldId id="278"/>
            <p14:sldId id="270"/>
            <p14:sldId id="274"/>
            <p14:sldId id="289"/>
            <p14:sldId id="293"/>
            <p14:sldId id="294"/>
            <p14:sldId id="295"/>
            <p14:sldId id="296"/>
            <p14:sldId id="290"/>
            <p14:sldId id="292"/>
            <p14:sldId id="291"/>
            <p14:sldId id="263"/>
            <p14:sldId id="280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8210FB-1E2D-4774-981B-C8E3D63CA584}" type="doc">
      <dgm:prSet loTypeId="urn:microsoft.com/office/officeart/2005/8/layout/vList6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867C4C-8D2E-492D-8727-194CD483EF2E}">
      <dgm:prSet phldrT="[Текст]"/>
      <dgm:spPr/>
      <dgm:t>
        <a:bodyPr/>
        <a:lstStyle/>
        <a:p>
          <a:r>
            <a:rPr lang="ru-RU" dirty="0" smtClean="0"/>
            <a:t>Проблемы</a:t>
          </a:r>
          <a:endParaRPr lang="ru-RU" dirty="0"/>
        </a:p>
      </dgm:t>
    </dgm:pt>
    <dgm:pt modelId="{40D877CB-D922-4D56-B949-33CD4682A5DB}" type="parTrans" cxnId="{29D55E0C-F7F8-4B72-B9F4-CD17FA18A787}">
      <dgm:prSet/>
      <dgm:spPr/>
      <dgm:t>
        <a:bodyPr/>
        <a:lstStyle/>
        <a:p>
          <a:endParaRPr lang="ru-RU"/>
        </a:p>
      </dgm:t>
    </dgm:pt>
    <dgm:pt modelId="{F430AB7D-41A5-4252-B1F7-0445AFD2BDE2}" type="sibTrans" cxnId="{29D55E0C-F7F8-4B72-B9F4-CD17FA18A787}">
      <dgm:prSet/>
      <dgm:spPr/>
      <dgm:t>
        <a:bodyPr/>
        <a:lstStyle/>
        <a:p>
          <a:endParaRPr lang="ru-RU"/>
        </a:p>
      </dgm:t>
    </dgm:pt>
    <dgm:pt modelId="{758995A6-1C14-4DA5-803A-53A04C6B4894}">
      <dgm:prSet phldrT="[Текст]"/>
      <dgm:spPr/>
      <dgm:t>
        <a:bodyPr/>
        <a:lstStyle/>
        <a:p>
          <a:r>
            <a:rPr lang="ru-RU" smtClean="0"/>
            <a:t>Потребности</a:t>
          </a:r>
          <a:endParaRPr lang="ru-RU" dirty="0"/>
        </a:p>
      </dgm:t>
    </dgm:pt>
    <dgm:pt modelId="{483A095C-57D9-4EB1-9DD4-8199A508EDFB}" type="parTrans" cxnId="{A4ED3696-890D-41A8-A912-FBFB6A5B6AB2}">
      <dgm:prSet/>
      <dgm:spPr/>
      <dgm:t>
        <a:bodyPr/>
        <a:lstStyle/>
        <a:p>
          <a:endParaRPr lang="ru-RU"/>
        </a:p>
      </dgm:t>
    </dgm:pt>
    <dgm:pt modelId="{588BB21B-713F-4E08-BDC8-5B5B1B4FDE53}" type="sibTrans" cxnId="{A4ED3696-890D-41A8-A912-FBFB6A5B6AB2}">
      <dgm:prSet/>
      <dgm:spPr/>
      <dgm:t>
        <a:bodyPr/>
        <a:lstStyle/>
        <a:p>
          <a:endParaRPr lang="ru-RU"/>
        </a:p>
      </dgm:t>
    </dgm:pt>
    <dgm:pt modelId="{109BB510-74DD-4A9B-948A-304703E295FF}">
      <dgm:prSet phldrT="[Текст]" custT="1"/>
      <dgm:spPr/>
      <dgm:t>
        <a:bodyPr/>
        <a:lstStyle/>
        <a:p>
          <a:r>
            <a:rPr lang="ru-RU" sz="1400" dirty="0" smtClean="0"/>
            <a:t>Быстрее приступают к самостоятельной работе;</a:t>
          </a:r>
          <a:endParaRPr lang="ru-RU" sz="1400" dirty="0"/>
        </a:p>
      </dgm:t>
    </dgm:pt>
    <dgm:pt modelId="{FE4B6B61-9E8D-48A5-93E7-6DE79A11056B}" type="parTrans" cxnId="{CC6996D7-D7DE-4E24-8364-E04D352F6C20}">
      <dgm:prSet/>
      <dgm:spPr/>
      <dgm:t>
        <a:bodyPr/>
        <a:lstStyle/>
        <a:p>
          <a:endParaRPr lang="ru-RU"/>
        </a:p>
      </dgm:t>
    </dgm:pt>
    <dgm:pt modelId="{0D058F0C-A8EE-4C2F-8E1E-4F2C61BE0845}" type="sibTrans" cxnId="{CC6996D7-D7DE-4E24-8364-E04D352F6C20}">
      <dgm:prSet/>
      <dgm:spPr/>
      <dgm:t>
        <a:bodyPr/>
        <a:lstStyle/>
        <a:p>
          <a:endParaRPr lang="ru-RU"/>
        </a:p>
      </dgm:t>
    </dgm:pt>
    <dgm:pt modelId="{39C152F6-EDD6-4977-8AB7-35EA9E9CE561}">
      <dgm:prSet phldrT="[Текст]" custT="1"/>
      <dgm:spPr/>
      <dgm:t>
        <a:bodyPr/>
        <a:lstStyle/>
        <a:p>
          <a:r>
            <a:rPr lang="ru-RU" sz="1400" dirty="0" smtClean="0"/>
            <a:t>Повышение вовлеченности новых сотрудников;</a:t>
          </a:r>
          <a:endParaRPr lang="ru-RU" sz="1400" dirty="0"/>
        </a:p>
      </dgm:t>
    </dgm:pt>
    <dgm:pt modelId="{322B8460-FC59-4EED-8B01-7C1DAD0FE6FE}" type="parTrans" cxnId="{DD3D23C5-9DE1-4599-ACC4-E52353D484FF}">
      <dgm:prSet/>
      <dgm:spPr/>
      <dgm:t>
        <a:bodyPr/>
        <a:lstStyle/>
        <a:p>
          <a:endParaRPr lang="ru-RU"/>
        </a:p>
      </dgm:t>
    </dgm:pt>
    <dgm:pt modelId="{DBC03ABB-BD3C-4704-A6D5-F50EBD366466}" type="sibTrans" cxnId="{DD3D23C5-9DE1-4599-ACC4-E52353D484FF}">
      <dgm:prSet/>
      <dgm:spPr/>
      <dgm:t>
        <a:bodyPr/>
        <a:lstStyle/>
        <a:p>
          <a:endParaRPr lang="ru-RU"/>
        </a:p>
      </dgm:t>
    </dgm:pt>
    <dgm:pt modelId="{0FA96314-B1BC-4590-A086-7F97E95ACC6C}">
      <dgm:prSet phldrT="[Текст]" custT="1"/>
      <dgm:spPr/>
      <dgm:t>
        <a:bodyPr/>
        <a:lstStyle/>
        <a:p>
          <a:r>
            <a:rPr lang="ru-RU" sz="1400" dirty="0" smtClean="0"/>
            <a:t>Быстрее достигают показатели для успешной работы;</a:t>
          </a:r>
          <a:endParaRPr lang="ru-RU" sz="1400" dirty="0"/>
        </a:p>
      </dgm:t>
    </dgm:pt>
    <dgm:pt modelId="{859BFC11-9F87-4919-B8B6-6239691111BE}" type="parTrans" cxnId="{6AD36FAD-1AE0-42A5-B07F-0669C0DB0C7A}">
      <dgm:prSet/>
      <dgm:spPr/>
      <dgm:t>
        <a:bodyPr/>
        <a:lstStyle/>
        <a:p>
          <a:endParaRPr lang="ru-RU"/>
        </a:p>
      </dgm:t>
    </dgm:pt>
    <dgm:pt modelId="{F0B577B3-EA39-47DC-B7B5-15C248B818A9}" type="sibTrans" cxnId="{6AD36FAD-1AE0-42A5-B07F-0669C0DB0C7A}">
      <dgm:prSet/>
      <dgm:spPr/>
      <dgm:t>
        <a:bodyPr/>
        <a:lstStyle/>
        <a:p>
          <a:endParaRPr lang="ru-RU"/>
        </a:p>
      </dgm:t>
    </dgm:pt>
    <dgm:pt modelId="{F6A3FB46-9831-4CD0-BF76-0EEE9A2A151C}">
      <dgm:prSet phldrT="[Текст]" custT="1"/>
      <dgm:spPr/>
      <dgm:t>
        <a:bodyPr/>
        <a:lstStyle/>
        <a:p>
          <a:r>
            <a:rPr lang="ru-RU" sz="1400" dirty="0" smtClean="0"/>
            <a:t>Меньше делают ошибок в решении сложных рабочих задач;</a:t>
          </a:r>
          <a:endParaRPr lang="ru-RU" sz="1400" dirty="0"/>
        </a:p>
      </dgm:t>
    </dgm:pt>
    <dgm:pt modelId="{8B2C9CB4-DC28-49F6-B71F-DD4F9CF48DA4}" type="parTrans" cxnId="{73D80237-7305-4A06-9709-90E81B8F186A}">
      <dgm:prSet/>
      <dgm:spPr/>
      <dgm:t>
        <a:bodyPr/>
        <a:lstStyle/>
        <a:p>
          <a:endParaRPr lang="ru-RU"/>
        </a:p>
      </dgm:t>
    </dgm:pt>
    <dgm:pt modelId="{0E17E2E5-9662-4710-9D66-3F8BB25DC664}" type="sibTrans" cxnId="{73D80237-7305-4A06-9709-90E81B8F186A}">
      <dgm:prSet/>
      <dgm:spPr/>
      <dgm:t>
        <a:bodyPr/>
        <a:lstStyle/>
        <a:p>
          <a:endParaRPr lang="ru-RU"/>
        </a:p>
      </dgm:t>
    </dgm:pt>
    <dgm:pt modelId="{065E4DF0-4247-4B05-B00F-9297CEC104DD}">
      <dgm:prSet phldrT="[Текст]" custT="1"/>
      <dgm:spPr/>
      <dgm:t>
        <a:bodyPr/>
        <a:lstStyle/>
        <a:p>
          <a:r>
            <a:rPr lang="ru-RU" sz="1400" dirty="0" smtClean="0"/>
            <a:t>Повышается качество подготовки персонала;</a:t>
          </a:r>
          <a:endParaRPr lang="ru-RU" sz="1400" dirty="0"/>
        </a:p>
      </dgm:t>
    </dgm:pt>
    <dgm:pt modelId="{B954BD50-842E-4080-9500-E9189FA4C3A0}" type="parTrans" cxnId="{A7EE9452-214E-4960-B7D6-0065B9D640A3}">
      <dgm:prSet/>
      <dgm:spPr/>
      <dgm:t>
        <a:bodyPr/>
        <a:lstStyle/>
        <a:p>
          <a:endParaRPr lang="ru-RU"/>
        </a:p>
      </dgm:t>
    </dgm:pt>
    <dgm:pt modelId="{DDC7E527-9114-45AA-8B27-C94A7B6D788E}" type="sibTrans" cxnId="{A7EE9452-214E-4960-B7D6-0065B9D640A3}">
      <dgm:prSet/>
      <dgm:spPr/>
      <dgm:t>
        <a:bodyPr/>
        <a:lstStyle/>
        <a:p>
          <a:endParaRPr lang="ru-RU"/>
        </a:p>
      </dgm:t>
    </dgm:pt>
    <dgm:pt modelId="{AD3B4C9B-252A-4A09-96DB-6814805B8053}">
      <dgm:prSet phldrT="[Текст]" custT="1"/>
      <dgm:spPr/>
      <dgm:t>
        <a:bodyPr/>
        <a:lstStyle/>
        <a:p>
          <a:r>
            <a:rPr lang="ru-RU" sz="1400" dirty="0" smtClean="0"/>
            <a:t>Наставники получают опыт управления персоналом, становятся более вовлеченными и лояльными к работе в СамГМУ;</a:t>
          </a:r>
          <a:endParaRPr lang="ru-RU" sz="1400" dirty="0"/>
        </a:p>
      </dgm:t>
    </dgm:pt>
    <dgm:pt modelId="{DC4CC6A8-25C6-493B-A132-3EE8C64BD33E}" type="parTrans" cxnId="{71AF1723-8673-4213-AD7D-31D69E5625C1}">
      <dgm:prSet/>
      <dgm:spPr/>
      <dgm:t>
        <a:bodyPr/>
        <a:lstStyle/>
        <a:p>
          <a:endParaRPr lang="ru-RU"/>
        </a:p>
      </dgm:t>
    </dgm:pt>
    <dgm:pt modelId="{D229B04B-C606-4036-9858-ADED6148F61F}" type="sibTrans" cxnId="{71AF1723-8673-4213-AD7D-31D69E5625C1}">
      <dgm:prSet/>
      <dgm:spPr/>
      <dgm:t>
        <a:bodyPr/>
        <a:lstStyle/>
        <a:p>
          <a:endParaRPr lang="ru-RU"/>
        </a:p>
      </dgm:t>
    </dgm:pt>
    <dgm:pt modelId="{454512F4-8304-4565-BCD5-0F32C1CF9EB0}">
      <dgm:prSet phldrT="[Текст]" custT="1"/>
      <dgm:spPr/>
      <dgm:t>
        <a:bodyPr/>
        <a:lstStyle/>
        <a:p>
          <a:r>
            <a:rPr lang="ru-RU" sz="1400" dirty="0" smtClean="0"/>
            <a:t>Снижение текучести кадров за счет уменьшения сотрудников , не прошедших испытательный срок.</a:t>
          </a:r>
          <a:endParaRPr lang="ru-RU" sz="1400" dirty="0"/>
        </a:p>
      </dgm:t>
    </dgm:pt>
    <dgm:pt modelId="{A8AE0A23-814C-41D6-9A37-F0B7473DFBBC}" type="parTrans" cxnId="{68835E6C-ED5D-41BE-AEF6-B57B4A126D27}">
      <dgm:prSet/>
      <dgm:spPr/>
      <dgm:t>
        <a:bodyPr/>
        <a:lstStyle/>
        <a:p>
          <a:endParaRPr lang="ru-RU"/>
        </a:p>
      </dgm:t>
    </dgm:pt>
    <dgm:pt modelId="{5A2853B2-31D9-4D6C-8DF6-C55108AA52D3}" type="sibTrans" cxnId="{68835E6C-ED5D-41BE-AEF6-B57B4A126D27}">
      <dgm:prSet/>
      <dgm:spPr/>
      <dgm:t>
        <a:bodyPr/>
        <a:lstStyle/>
        <a:p>
          <a:endParaRPr lang="ru-RU"/>
        </a:p>
      </dgm:t>
    </dgm:pt>
    <dgm:pt modelId="{115380AC-B051-44D1-9AAE-572321D0417C}">
      <dgm:prSet phldrT="[Текст]" custT="1"/>
      <dgm:spPr/>
      <dgm:t>
        <a:bodyPr/>
        <a:lstStyle/>
        <a:p>
          <a:r>
            <a:rPr lang="ru-RU" sz="1400" dirty="0" smtClean="0"/>
            <a:t>Устранение  рисков увольнения новых сотрудников в период испытательного срока;</a:t>
          </a:r>
          <a:endParaRPr lang="ru-RU" sz="1400" dirty="0"/>
        </a:p>
      </dgm:t>
    </dgm:pt>
    <dgm:pt modelId="{4EA3468B-4592-471A-AC69-F54A5A59663B}" type="parTrans" cxnId="{761C24E0-34A8-4044-9EC7-0BFAF3606B07}">
      <dgm:prSet/>
      <dgm:spPr/>
      <dgm:t>
        <a:bodyPr/>
        <a:lstStyle/>
        <a:p>
          <a:endParaRPr lang="ru-RU"/>
        </a:p>
      </dgm:t>
    </dgm:pt>
    <dgm:pt modelId="{A91A85CD-EC12-45FF-9C3D-3965F3435D5C}" type="sibTrans" cxnId="{761C24E0-34A8-4044-9EC7-0BFAF3606B07}">
      <dgm:prSet/>
      <dgm:spPr/>
      <dgm:t>
        <a:bodyPr/>
        <a:lstStyle/>
        <a:p>
          <a:endParaRPr lang="ru-RU"/>
        </a:p>
      </dgm:t>
    </dgm:pt>
    <dgm:pt modelId="{155DD36C-88CA-44FB-9406-2204631CC76C}">
      <dgm:prSet phldrT="[Текст]"/>
      <dgm:spPr/>
      <dgm:t>
        <a:bodyPr/>
        <a:lstStyle/>
        <a:p>
          <a:endParaRPr lang="ru-RU" sz="1200" dirty="0"/>
        </a:p>
      </dgm:t>
    </dgm:pt>
    <dgm:pt modelId="{B0E8C226-D72C-4047-9593-8A174163748E}" type="parTrans" cxnId="{A8E862FA-6673-4043-BB6E-78A69B9D55C4}">
      <dgm:prSet/>
      <dgm:spPr/>
      <dgm:t>
        <a:bodyPr/>
        <a:lstStyle/>
        <a:p>
          <a:endParaRPr lang="ru-RU"/>
        </a:p>
      </dgm:t>
    </dgm:pt>
    <dgm:pt modelId="{A47772B8-7054-4A67-96FB-657AEE023B93}" type="sibTrans" cxnId="{A8E862FA-6673-4043-BB6E-78A69B9D55C4}">
      <dgm:prSet/>
      <dgm:spPr/>
      <dgm:t>
        <a:bodyPr/>
        <a:lstStyle/>
        <a:p>
          <a:endParaRPr lang="ru-RU"/>
        </a:p>
      </dgm:t>
    </dgm:pt>
    <dgm:pt modelId="{11D70B70-14B2-4615-BC9E-7C09100DBF6A}">
      <dgm:prSet phldrT="[Текст]" custT="1"/>
      <dgm:spPr/>
      <dgm:t>
        <a:bodyPr/>
        <a:lstStyle/>
        <a:p>
          <a:r>
            <a:rPr lang="ru-RU" sz="1400" dirty="0" smtClean="0"/>
            <a:t>Формирование поведенческой модели;</a:t>
          </a:r>
          <a:endParaRPr lang="ru-RU" sz="1400" dirty="0"/>
        </a:p>
      </dgm:t>
    </dgm:pt>
    <dgm:pt modelId="{597A9154-EF2E-4447-85AB-C3F2BCE88FCC}" type="parTrans" cxnId="{956F104E-236F-4AC9-AF51-0CD0F4CB357A}">
      <dgm:prSet/>
      <dgm:spPr/>
      <dgm:t>
        <a:bodyPr/>
        <a:lstStyle/>
        <a:p>
          <a:endParaRPr lang="ru-RU"/>
        </a:p>
      </dgm:t>
    </dgm:pt>
    <dgm:pt modelId="{39ECAC49-BC5D-4D52-9CDB-ABFE373C5893}" type="sibTrans" cxnId="{956F104E-236F-4AC9-AF51-0CD0F4CB357A}">
      <dgm:prSet/>
      <dgm:spPr/>
      <dgm:t>
        <a:bodyPr/>
        <a:lstStyle/>
        <a:p>
          <a:endParaRPr lang="ru-RU"/>
        </a:p>
      </dgm:t>
    </dgm:pt>
    <dgm:pt modelId="{39A70DFE-BF06-42D5-8C9A-AA6127FAF52A}">
      <dgm:prSet phldrT="[Текст]" custT="1"/>
      <dgm:spPr/>
      <dgm:t>
        <a:bodyPr/>
        <a:lstStyle/>
        <a:p>
          <a:r>
            <a:rPr lang="ru-RU" sz="1400" dirty="0" smtClean="0"/>
            <a:t>Соответствие целям и задачам развития университета;</a:t>
          </a:r>
          <a:endParaRPr lang="ru-RU" sz="1400" dirty="0"/>
        </a:p>
      </dgm:t>
    </dgm:pt>
    <dgm:pt modelId="{060D969C-639F-4D25-BAE2-7BA862583089}" type="parTrans" cxnId="{7EF37B32-7007-4DBD-89F0-7D7CF8AEC72E}">
      <dgm:prSet/>
      <dgm:spPr/>
      <dgm:t>
        <a:bodyPr/>
        <a:lstStyle/>
        <a:p>
          <a:endParaRPr lang="ru-RU"/>
        </a:p>
      </dgm:t>
    </dgm:pt>
    <dgm:pt modelId="{50132A07-4ED5-420B-8320-A15DA04DD1C7}" type="sibTrans" cxnId="{7EF37B32-7007-4DBD-89F0-7D7CF8AEC72E}">
      <dgm:prSet/>
      <dgm:spPr/>
      <dgm:t>
        <a:bodyPr/>
        <a:lstStyle/>
        <a:p>
          <a:endParaRPr lang="ru-RU"/>
        </a:p>
      </dgm:t>
    </dgm:pt>
    <dgm:pt modelId="{C9D36652-AB3C-408E-8E4F-DB3A1C704EA7}">
      <dgm:prSet phldrT="[Текст]" custT="1"/>
      <dgm:spPr/>
      <dgm:t>
        <a:bodyPr/>
        <a:lstStyle/>
        <a:p>
          <a:r>
            <a:rPr lang="ru-RU" sz="1400" dirty="0" smtClean="0"/>
            <a:t>Длительный период  адаптации к квалифицированному исполнению должностных обязанностей;</a:t>
          </a:r>
          <a:endParaRPr lang="ru-RU" sz="1400" dirty="0"/>
        </a:p>
      </dgm:t>
    </dgm:pt>
    <dgm:pt modelId="{BE36CAB6-1B64-4E72-8CCA-0D344CB29EB1}" type="parTrans" cxnId="{7F0571DD-EC91-4A47-B215-7791355EC8A8}">
      <dgm:prSet/>
      <dgm:spPr/>
      <dgm:t>
        <a:bodyPr/>
        <a:lstStyle/>
        <a:p>
          <a:endParaRPr lang="ru-RU"/>
        </a:p>
      </dgm:t>
    </dgm:pt>
    <dgm:pt modelId="{C2352CDC-437D-4819-9DE9-A1901AB23E98}" type="sibTrans" cxnId="{7F0571DD-EC91-4A47-B215-7791355EC8A8}">
      <dgm:prSet/>
      <dgm:spPr/>
      <dgm:t>
        <a:bodyPr/>
        <a:lstStyle/>
        <a:p>
          <a:endParaRPr lang="ru-RU"/>
        </a:p>
      </dgm:t>
    </dgm:pt>
    <dgm:pt modelId="{46DA3D98-6956-482F-93CF-399DDF69EFF5}" type="pres">
      <dgm:prSet presAssocID="{ED8210FB-1E2D-4774-981B-C8E3D63CA58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85737BE-0A15-4A2B-B6E4-7EAB9DA77CAE}" type="pres">
      <dgm:prSet presAssocID="{53867C4C-8D2E-492D-8727-194CD483EF2E}" presName="linNode" presStyleCnt="0"/>
      <dgm:spPr/>
      <dgm:t>
        <a:bodyPr/>
        <a:lstStyle/>
        <a:p>
          <a:endParaRPr lang="ru-RU"/>
        </a:p>
      </dgm:t>
    </dgm:pt>
    <dgm:pt modelId="{C41F07E7-5D80-4B6C-95E0-5CE7A20B5FA3}" type="pres">
      <dgm:prSet presAssocID="{53867C4C-8D2E-492D-8727-194CD483EF2E}" presName="parentShp" presStyleLbl="node1" presStyleIdx="0" presStyleCnt="2" custScaleX="60906" custScaleY="79580" custLinFactNeighborX="-12806" custLinFactNeighborY="-1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2FD61-C2C8-4AED-8963-72E83D606812}" type="pres">
      <dgm:prSet presAssocID="{53867C4C-8D2E-492D-8727-194CD483EF2E}" presName="childShp" presStyleLbl="bgAccFollowNode1" presStyleIdx="0" presStyleCnt="2" custScaleX="124323" custScaleY="121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60FB6-979A-449C-A8F2-2562766A2529}" type="pres">
      <dgm:prSet presAssocID="{F430AB7D-41A5-4252-B1F7-0445AFD2BDE2}" presName="spacing" presStyleCnt="0"/>
      <dgm:spPr/>
      <dgm:t>
        <a:bodyPr/>
        <a:lstStyle/>
        <a:p>
          <a:endParaRPr lang="ru-RU"/>
        </a:p>
      </dgm:t>
    </dgm:pt>
    <dgm:pt modelId="{D2E6B052-4577-4EB1-A2FF-25712B1E8C4E}" type="pres">
      <dgm:prSet presAssocID="{758995A6-1C14-4DA5-803A-53A04C6B4894}" presName="linNode" presStyleCnt="0"/>
      <dgm:spPr/>
      <dgm:t>
        <a:bodyPr/>
        <a:lstStyle/>
        <a:p>
          <a:endParaRPr lang="ru-RU"/>
        </a:p>
      </dgm:t>
    </dgm:pt>
    <dgm:pt modelId="{755867FC-ED99-4514-834D-EB3AD00D4FE4}" type="pres">
      <dgm:prSet presAssocID="{758995A6-1C14-4DA5-803A-53A04C6B4894}" presName="parentShp" presStyleLbl="node1" presStyleIdx="1" presStyleCnt="2" custScaleX="58558" custScaleY="82370" custLinFactNeighborX="-6396" custLinFactNeighborY="-3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AB9BF0-B10C-4AD5-B915-6794E0E9F237}" type="pres">
      <dgm:prSet presAssocID="{758995A6-1C14-4DA5-803A-53A04C6B4894}" presName="childShp" presStyleLbl="bgAccFollowNode1" presStyleIdx="1" presStyleCnt="2" custScaleX="123898" custScaleY="138918" custLinFactNeighborX="-196" custLinFactNeighborY="-8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AF1723-8673-4213-AD7D-31D69E5625C1}" srcId="{758995A6-1C14-4DA5-803A-53A04C6B4894}" destId="{AD3B4C9B-252A-4A09-96DB-6814805B8053}" srcOrd="4" destOrd="0" parTransId="{DC4CC6A8-25C6-493B-A132-3EE8C64BD33E}" sibTransId="{D229B04B-C606-4036-9858-ADED6148F61F}"/>
    <dgm:cxn modelId="{E83AC0A0-9A23-4C9D-85DC-0D28326A5FDE}" type="presOf" srcId="{F6A3FB46-9831-4CD0-BF76-0EEE9A2A151C}" destId="{41AB9BF0-B10C-4AD5-B915-6794E0E9F237}" srcOrd="0" destOrd="2" presId="urn:microsoft.com/office/officeart/2005/8/layout/vList6"/>
    <dgm:cxn modelId="{B4854363-3461-4323-89E7-6F00D018A9A7}" type="presOf" srcId="{758995A6-1C14-4DA5-803A-53A04C6B4894}" destId="{755867FC-ED99-4514-834D-EB3AD00D4FE4}" srcOrd="0" destOrd="0" presId="urn:microsoft.com/office/officeart/2005/8/layout/vList6"/>
    <dgm:cxn modelId="{29D55E0C-F7F8-4B72-B9F4-CD17FA18A787}" srcId="{ED8210FB-1E2D-4774-981B-C8E3D63CA584}" destId="{53867C4C-8D2E-492D-8727-194CD483EF2E}" srcOrd="0" destOrd="0" parTransId="{40D877CB-D922-4D56-B949-33CD4682A5DB}" sibTransId="{F430AB7D-41A5-4252-B1F7-0445AFD2BDE2}"/>
    <dgm:cxn modelId="{A7EE9452-214E-4960-B7D6-0065B9D640A3}" srcId="{758995A6-1C14-4DA5-803A-53A04C6B4894}" destId="{065E4DF0-4247-4B05-B00F-9297CEC104DD}" srcOrd="3" destOrd="0" parTransId="{B954BD50-842E-4080-9500-E9189FA4C3A0}" sibTransId="{DDC7E527-9114-45AA-8B27-C94A7B6D788E}"/>
    <dgm:cxn modelId="{05B12130-8129-4BDC-B56C-E2C5BA2CF07F}" type="presOf" srcId="{53867C4C-8D2E-492D-8727-194CD483EF2E}" destId="{C41F07E7-5D80-4B6C-95E0-5CE7A20B5FA3}" srcOrd="0" destOrd="0" presId="urn:microsoft.com/office/officeart/2005/8/layout/vList6"/>
    <dgm:cxn modelId="{811C92BA-6368-48A4-A101-8F0D5756F11F}" type="presOf" srcId="{109BB510-74DD-4A9B-948A-304703E295FF}" destId="{41AB9BF0-B10C-4AD5-B915-6794E0E9F237}" srcOrd="0" destOrd="0" presId="urn:microsoft.com/office/officeart/2005/8/layout/vList6"/>
    <dgm:cxn modelId="{761C24E0-34A8-4044-9EC7-0BFAF3606B07}" srcId="{53867C4C-8D2E-492D-8727-194CD483EF2E}" destId="{115380AC-B051-44D1-9AAE-572321D0417C}" srcOrd="4" destOrd="0" parTransId="{4EA3468B-4592-471A-AC69-F54A5A59663B}" sibTransId="{A91A85CD-EC12-45FF-9C3D-3965F3435D5C}"/>
    <dgm:cxn modelId="{C38BBC9A-521B-412E-857C-AFF693C2B6FA}" type="presOf" srcId="{AD3B4C9B-252A-4A09-96DB-6814805B8053}" destId="{41AB9BF0-B10C-4AD5-B915-6794E0E9F237}" srcOrd="0" destOrd="4" presId="urn:microsoft.com/office/officeart/2005/8/layout/vList6"/>
    <dgm:cxn modelId="{71258994-8AB5-4C56-983F-F330F4AD7531}" type="presOf" srcId="{11D70B70-14B2-4615-BC9E-7C09100DBF6A}" destId="{DE02FD61-C2C8-4AED-8963-72E83D606812}" srcOrd="0" destOrd="2" presId="urn:microsoft.com/office/officeart/2005/8/layout/vList6"/>
    <dgm:cxn modelId="{DD3D23C5-9DE1-4599-ACC4-E52353D484FF}" srcId="{53867C4C-8D2E-492D-8727-194CD483EF2E}" destId="{39C152F6-EDD6-4977-8AB7-35EA9E9CE561}" srcOrd="1" destOrd="0" parTransId="{322B8460-FC59-4EED-8B01-7C1DAD0FE6FE}" sibTransId="{DBC03ABB-BD3C-4704-A6D5-F50EBD366466}"/>
    <dgm:cxn modelId="{EF630E93-DB0E-412B-B2F6-9DE14B420F5A}" type="presOf" srcId="{39C152F6-EDD6-4977-8AB7-35EA9E9CE561}" destId="{DE02FD61-C2C8-4AED-8963-72E83D606812}" srcOrd="0" destOrd="1" presId="urn:microsoft.com/office/officeart/2005/8/layout/vList6"/>
    <dgm:cxn modelId="{A4ED3696-890D-41A8-A912-FBFB6A5B6AB2}" srcId="{ED8210FB-1E2D-4774-981B-C8E3D63CA584}" destId="{758995A6-1C14-4DA5-803A-53A04C6B4894}" srcOrd="1" destOrd="0" parTransId="{483A095C-57D9-4EB1-9DD4-8199A508EDFB}" sibTransId="{588BB21B-713F-4E08-BDC8-5B5B1B4FDE53}"/>
    <dgm:cxn modelId="{5A19D72B-2E89-4BBA-952B-4C6FC70DEBF4}" type="presOf" srcId="{C9D36652-AB3C-408E-8E4F-DB3A1C704EA7}" destId="{DE02FD61-C2C8-4AED-8963-72E83D606812}" srcOrd="0" destOrd="0" presId="urn:microsoft.com/office/officeart/2005/8/layout/vList6"/>
    <dgm:cxn modelId="{A8E862FA-6673-4043-BB6E-78A69B9D55C4}" srcId="{53867C4C-8D2E-492D-8727-194CD483EF2E}" destId="{155DD36C-88CA-44FB-9406-2204631CC76C}" srcOrd="5" destOrd="0" parTransId="{B0E8C226-D72C-4047-9593-8A174163748E}" sibTransId="{A47772B8-7054-4A67-96FB-657AEE023B93}"/>
    <dgm:cxn modelId="{7EF37B32-7007-4DBD-89F0-7D7CF8AEC72E}" srcId="{53867C4C-8D2E-492D-8727-194CD483EF2E}" destId="{39A70DFE-BF06-42D5-8C9A-AA6127FAF52A}" srcOrd="3" destOrd="0" parTransId="{060D969C-639F-4D25-BAE2-7BA862583089}" sibTransId="{50132A07-4ED5-420B-8320-A15DA04DD1C7}"/>
    <dgm:cxn modelId="{956F104E-236F-4AC9-AF51-0CD0F4CB357A}" srcId="{53867C4C-8D2E-492D-8727-194CD483EF2E}" destId="{11D70B70-14B2-4615-BC9E-7C09100DBF6A}" srcOrd="2" destOrd="0" parTransId="{597A9154-EF2E-4447-85AB-C3F2BCE88FCC}" sibTransId="{39ECAC49-BC5D-4D52-9CDB-ABFE373C5893}"/>
    <dgm:cxn modelId="{2B1E6D80-D96A-4788-870B-F055AAA0C1EF}" type="presOf" srcId="{39A70DFE-BF06-42D5-8C9A-AA6127FAF52A}" destId="{DE02FD61-C2C8-4AED-8963-72E83D606812}" srcOrd="0" destOrd="3" presId="urn:microsoft.com/office/officeart/2005/8/layout/vList6"/>
    <dgm:cxn modelId="{6D45F5AA-82F2-4AED-A104-FCFB830EEB04}" type="presOf" srcId="{0FA96314-B1BC-4590-A086-7F97E95ACC6C}" destId="{41AB9BF0-B10C-4AD5-B915-6794E0E9F237}" srcOrd="0" destOrd="1" presId="urn:microsoft.com/office/officeart/2005/8/layout/vList6"/>
    <dgm:cxn modelId="{7F0571DD-EC91-4A47-B215-7791355EC8A8}" srcId="{53867C4C-8D2E-492D-8727-194CD483EF2E}" destId="{C9D36652-AB3C-408E-8E4F-DB3A1C704EA7}" srcOrd="0" destOrd="0" parTransId="{BE36CAB6-1B64-4E72-8CCA-0D344CB29EB1}" sibTransId="{C2352CDC-437D-4819-9DE9-A1901AB23E98}"/>
    <dgm:cxn modelId="{71917B57-7144-4EE8-B952-DC337B38D5F0}" type="presOf" srcId="{ED8210FB-1E2D-4774-981B-C8E3D63CA584}" destId="{46DA3D98-6956-482F-93CF-399DDF69EFF5}" srcOrd="0" destOrd="0" presId="urn:microsoft.com/office/officeart/2005/8/layout/vList6"/>
    <dgm:cxn modelId="{6AD36FAD-1AE0-42A5-B07F-0669C0DB0C7A}" srcId="{758995A6-1C14-4DA5-803A-53A04C6B4894}" destId="{0FA96314-B1BC-4590-A086-7F97E95ACC6C}" srcOrd="1" destOrd="0" parTransId="{859BFC11-9F87-4919-B8B6-6239691111BE}" sibTransId="{F0B577B3-EA39-47DC-B7B5-15C248B818A9}"/>
    <dgm:cxn modelId="{C8F3153A-980E-47DF-9144-C50C67E9E4C0}" type="presOf" srcId="{065E4DF0-4247-4B05-B00F-9297CEC104DD}" destId="{41AB9BF0-B10C-4AD5-B915-6794E0E9F237}" srcOrd="0" destOrd="3" presId="urn:microsoft.com/office/officeart/2005/8/layout/vList6"/>
    <dgm:cxn modelId="{30E59ECD-6133-4412-8C84-DEC8C6305AF5}" type="presOf" srcId="{115380AC-B051-44D1-9AAE-572321D0417C}" destId="{DE02FD61-C2C8-4AED-8963-72E83D606812}" srcOrd="0" destOrd="4" presId="urn:microsoft.com/office/officeart/2005/8/layout/vList6"/>
    <dgm:cxn modelId="{CFCDFB7F-FE61-429D-BB74-2E1199E5E722}" type="presOf" srcId="{155DD36C-88CA-44FB-9406-2204631CC76C}" destId="{DE02FD61-C2C8-4AED-8963-72E83D606812}" srcOrd="0" destOrd="5" presId="urn:microsoft.com/office/officeart/2005/8/layout/vList6"/>
    <dgm:cxn modelId="{CC6996D7-D7DE-4E24-8364-E04D352F6C20}" srcId="{758995A6-1C14-4DA5-803A-53A04C6B4894}" destId="{109BB510-74DD-4A9B-948A-304703E295FF}" srcOrd="0" destOrd="0" parTransId="{FE4B6B61-9E8D-48A5-93E7-6DE79A11056B}" sibTransId="{0D058F0C-A8EE-4C2F-8E1E-4F2C61BE0845}"/>
    <dgm:cxn modelId="{73D80237-7305-4A06-9709-90E81B8F186A}" srcId="{758995A6-1C14-4DA5-803A-53A04C6B4894}" destId="{F6A3FB46-9831-4CD0-BF76-0EEE9A2A151C}" srcOrd="2" destOrd="0" parTransId="{8B2C9CB4-DC28-49F6-B71F-DD4F9CF48DA4}" sibTransId="{0E17E2E5-9662-4710-9D66-3F8BB25DC664}"/>
    <dgm:cxn modelId="{848074FF-8956-4D79-8B35-6EBB21039AC5}" type="presOf" srcId="{454512F4-8304-4565-BCD5-0F32C1CF9EB0}" destId="{41AB9BF0-B10C-4AD5-B915-6794E0E9F237}" srcOrd="0" destOrd="5" presId="urn:microsoft.com/office/officeart/2005/8/layout/vList6"/>
    <dgm:cxn modelId="{68835E6C-ED5D-41BE-AEF6-B57B4A126D27}" srcId="{758995A6-1C14-4DA5-803A-53A04C6B4894}" destId="{454512F4-8304-4565-BCD5-0F32C1CF9EB0}" srcOrd="5" destOrd="0" parTransId="{A8AE0A23-814C-41D6-9A37-F0B7473DFBBC}" sibTransId="{5A2853B2-31D9-4D6C-8DF6-C55108AA52D3}"/>
    <dgm:cxn modelId="{BB455B04-6D99-4FAB-B197-B57671F23AEF}" type="presParOf" srcId="{46DA3D98-6956-482F-93CF-399DDF69EFF5}" destId="{085737BE-0A15-4A2B-B6E4-7EAB9DA77CAE}" srcOrd="0" destOrd="0" presId="urn:microsoft.com/office/officeart/2005/8/layout/vList6"/>
    <dgm:cxn modelId="{7A051E74-6DA3-4AA3-B7DE-EBE1AFA37CF9}" type="presParOf" srcId="{085737BE-0A15-4A2B-B6E4-7EAB9DA77CAE}" destId="{C41F07E7-5D80-4B6C-95E0-5CE7A20B5FA3}" srcOrd="0" destOrd="0" presId="urn:microsoft.com/office/officeart/2005/8/layout/vList6"/>
    <dgm:cxn modelId="{49859D63-0505-4323-AF5B-0597B2C779C6}" type="presParOf" srcId="{085737BE-0A15-4A2B-B6E4-7EAB9DA77CAE}" destId="{DE02FD61-C2C8-4AED-8963-72E83D606812}" srcOrd="1" destOrd="0" presId="urn:microsoft.com/office/officeart/2005/8/layout/vList6"/>
    <dgm:cxn modelId="{F008ADC7-7D35-4D88-B3E4-526F3E8B0D6C}" type="presParOf" srcId="{46DA3D98-6956-482F-93CF-399DDF69EFF5}" destId="{E5C60FB6-979A-449C-A8F2-2562766A2529}" srcOrd="1" destOrd="0" presId="urn:microsoft.com/office/officeart/2005/8/layout/vList6"/>
    <dgm:cxn modelId="{BFFBC6BB-EDE1-4CA0-90C9-554E65A353A7}" type="presParOf" srcId="{46DA3D98-6956-482F-93CF-399DDF69EFF5}" destId="{D2E6B052-4577-4EB1-A2FF-25712B1E8C4E}" srcOrd="2" destOrd="0" presId="urn:microsoft.com/office/officeart/2005/8/layout/vList6"/>
    <dgm:cxn modelId="{6C73BC98-E034-4D98-ACA1-FCEB90724634}" type="presParOf" srcId="{D2E6B052-4577-4EB1-A2FF-25712B1E8C4E}" destId="{755867FC-ED99-4514-834D-EB3AD00D4FE4}" srcOrd="0" destOrd="0" presId="urn:microsoft.com/office/officeart/2005/8/layout/vList6"/>
    <dgm:cxn modelId="{2922A12C-A629-42FE-BC9D-2345E80EE4AD}" type="presParOf" srcId="{D2E6B052-4577-4EB1-A2FF-25712B1E8C4E}" destId="{41AB9BF0-B10C-4AD5-B915-6794E0E9F23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46D437-B6B2-40C6-A524-15D1DB2F67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D262E8-7CB8-422D-A08B-A7E9545F3C52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/>
            <a:t>Готовность к реализации ключевых компетенций, обозначенных в плане наставничества</a:t>
          </a:r>
          <a:endParaRPr lang="ru-RU" sz="1800" dirty="0"/>
        </a:p>
      </dgm:t>
    </dgm:pt>
    <dgm:pt modelId="{47ABDD42-AC44-479E-85AD-EC722D707EBA}" type="parTrans" cxnId="{978EFF96-8D07-4AB0-AB4B-A0D708657977}">
      <dgm:prSet/>
      <dgm:spPr/>
      <dgm:t>
        <a:bodyPr/>
        <a:lstStyle/>
        <a:p>
          <a:endParaRPr lang="ru-RU"/>
        </a:p>
      </dgm:t>
    </dgm:pt>
    <dgm:pt modelId="{27E1D11F-AA80-4F99-87AF-2FAB708DF490}" type="sibTrans" cxnId="{978EFF96-8D07-4AB0-AB4B-A0D708657977}">
      <dgm:prSet/>
      <dgm:spPr/>
      <dgm:t>
        <a:bodyPr/>
        <a:lstStyle/>
        <a:p>
          <a:endParaRPr lang="ru-RU"/>
        </a:p>
      </dgm:t>
    </dgm:pt>
    <dgm:pt modelId="{FD36E4DA-A543-442F-9812-4E878AE001B9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/>
            <a:t>Самостоятельность при выполнении должностных обязанностей</a:t>
          </a:r>
          <a:endParaRPr lang="ru-RU" sz="1800" dirty="0"/>
        </a:p>
      </dgm:t>
    </dgm:pt>
    <dgm:pt modelId="{BDA31392-C174-46D6-A885-50E5F0CD0122}" type="parTrans" cxnId="{AFF258BE-C53A-45BD-8B1C-D87F305DD59B}">
      <dgm:prSet/>
      <dgm:spPr/>
      <dgm:t>
        <a:bodyPr/>
        <a:lstStyle/>
        <a:p>
          <a:endParaRPr lang="ru-RU"/>
        </a:p>
      </dgm:t>
    </dgm:pt>
    <dgm:pt modelId="{9DEA0379-4215-40A6-9BE5-C7411B870A0F}" type="sibTrans" cxnId="{AFF258BE-C53A-45BD-8B1C-D87F305DD59B}">
      <dgm:prSet/>
      <dgm:spPr/>
      <dgm:t>
        <a:bodyPr/>
        <a:lstStyle/>
        <a:p>
          <a:endParaRPr lang="ru-RU"/>
        </a:p>
      </dgm:t>
    </dgm:pt>
    <dgm:pt modelId="{107AF689-0DE1-4019-8A0B-122414989854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Дисциплинированность и исполнительность наставляемого при выполнении распоряжений и указаний, связанных с выполнением профессиональной деятельности</a:t>
          </a:r>
          <a:endParaRPr lang="ru-RU" dirty="0">
            <a:solidFill>
              <a:schemeClr val="tx1"/>
            </a:solidFill>
          </a:endParaRPr>
        </a:p>
      </dgm:t>
    </dgm:pt>
    <dgm:pt modelId="{4A548CE7-2812-4371-8C9B-37B1A76150B6}" type="parTrans" cxnId="{89D8CE50-A66D-4BCA-ACA3-28E860E943D3}">
      <dgm:prSet/>
      <dgm:spPr/>
      <dgm:t>
        <a:bodyPr/>
        <a:lstStyle/>
        <a:p>
          <a:endParaRPr lang="ru-RU"/>
        </a:p>
      </dgm:t>
    </dgm:pt>
    <dgm:pt modelId="{8D47B0EB-305F-4C46-BC4B-1EE697463804}" type="sibTrans" cxnId="{89D8CE50-A66D-4BCA-ACA3-28E860E943D3}">
      <dgm:prSet/>
      <dgm:spPr/>
      <dgm:t>
        <a:bodyPr/>
        <a:lstStyle/>
        <a:p>
          <a:endParaRPr lang="ru-RU"/>
        </a:p>
      </dgm:t>
    </dgm:pt>
    <dgm:pt modelId="{4A8A3A05-9FA9-48BF-BECE-87BEE9CF6056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Положительная мотивация к профессиональной  деятельности и развитию, инициативность</a:t>
          </a:r>
          <a:endParaRPr lang="ru-RU" sz="1800" dirty="0">
            <a:solidFill>
              <a:schemeClr val="tx1"/>
            </a:solidFill>
          </a:endParaRPr>
        </a:p>
      </dgm:t>
    </dgm:pt>
    <dgm:pt modelId="{5E019AE8-CAB0-4EDB-BC88-8450B51AE2A0}" type="parTrans" cxnId="{69CB80C3-7A65-4C23-A61D-96E41F17152F}">
      <dgm:prSet/>
      <dgm:spPr/>
      <dgm:t>
        <a:bodyPr/>
        <a:lstStyle/>
        <a:p>
          <a:endParaRPr lang="ru-RU"/>
        </a:p>
      </dgm:t>
    </dgm:pt>
    <dgm:pt modelId="{45574A7E-6A06-474C-BE0B-2EC1B22E9716}" type="sibTrans" cxnId="{69CB80C3-7A65-4C23-A61D-96E41F17152F}">
      <dgm:prSet/>
      <dgm:spPr/>
      <dgm:t>
        <a:bodyPr/>
        <a:lstStyle/>
        <a:p>
          <a:endParaRPr lang="ru-RU"/>
        </a:p>
      </dgm:t>
    </dgm:pt>
    <dgm:pt modelId="{A436E078-810A-4B99-8895-8743A2F356DE}" type="pres">
      <dgm:prSet presAssocID="{5F46D437-B6B2-40C6-A524-15D1DB2F67C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6970BAB-333C-4082-A32B-A6D35330B611}" type="pres">
      <dgm:prSet presAssocID="{5F46D437-B6B2-40C6-A524-15D1DB2F67C1}" presName="Name1" presStyleCnt="0"/>
      <dgm:spPr/>
    </dgm:pt>
    <dgm:pt modelId="{85DF13B2-37B8-421E-9838-AC0925DDFE2D}" type="pres">
      <dgm:prSet presAssocID="{5F46D437-B6B2-40C6-A524-15D1DB2F67C1}" presName="cycle" presStyleCnt="0"/>
      <dgm:spPr/>
    </dgm:pt>
    <dgm:pt modelId="{32A928AC-47E1-4332-A571-C441AB7329EA}" type="pres">
      <dgm:prSet presAssocID="{5F46D437-B6B2-40C6-A524-15D1DB2F67C1}" presName="srcNode" presStyleLbl="node1" presStyleIdx="0" presStyleCnt="4"/>
      <dgm:spPr/>
    </dgm:pt>
    <dgm:pt modelId="{21903818-6893-439B-843D-70A89C1D13E4}" type="pres">
      <dgm:prSet presAssocID="{5F46D437-B6B2-40C6-A524-15D1DB2F67C1}" presName="conn" presStyleLbl="parChTrans1D2" presStyleIdx="0" presStyleCnt="1"/>
      <dgm:spPr/>
      <dgm:t>
        <a:bodyPr/>
        <a:lstStyle/>
        <a:p>
          <a:endParaRPr lang="ru-RU"/>
        </a:p>
      </dgm:t>
    </dgm:pt>
    <dgm:pt modelId="{78BBB632-F269-43DB-A945-6D05E2218E82}" type="pres">
      <dgm:prSet presAssocID="{5F46D437-B6B2-40C6-A524-15D1DB2F67C1}" presName="extraNode" presStyleLbl="node1" presStyleIdx="0" presStyleCnt="4"/>
      <dgm:spPr/>
    </dgm:pt>
    <dgm:pt modelId="{9790AFC9-7BDA-4E33-8E65-C3F1F79951AB}" type="pres">
      <dgm:prSet presAssocID="{5F46D437-B6B2-40C6-A524-15D1DB2F67C1}" presName="dstNode" presStyleLbl="node1" presStyleIdx="0" presStyleCnt="4"/>
      <dgm:spPr/>
    </dgm:pt>
    <dgm:pt modelId="{51A1A94B-1425-4881-A175-7190420D52A6}" type="pres">
      <dgm:prSet presAssocID="{66D262E8-7CB8-422D-A08B-A7E9545F3C5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51F42-AEA7-428F-A2BF-719F458301F1}" type="pres">
      <dgm:prSet presAssocID="{66D262E8-7CB8-422D-A08B-A7E9545F3C52}" presName="accent_1" presStyleCnt="0"/>
      <dgm:spPr/>
    </dgm:pt>
    <dgm:pt modelId="{BB75139A-0BEF-436D-9BBB-9CD076CA26EC}" type="pres">
      <dgm:prSet presAssocID="{66D262E8-7CB8-422D-A08B-A7E9545F3C52}" presName="accentRepeatNode" presStyleLbl="solidFgAcc1" presStyleIdx="0" presStyleCnt="4"/>
      <dgm:spPr>
        <a:solidFill>
          <a:schemeClr val="accent5">
            <a:lumMod val="75000"/>
          </a:schemeClr>
        </a:solidFill>
      </dgm:spPr>
    </dgm:pt>
    <dgm:pt modelId="{2D87EE3E-2C72-46AF-87C8-83A1D1828001}" type="pres">
      <dgm:prSet presAssocID="{FD36E4DA-A543-442F-9812-4E878AE001B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68FBA-838E-41BE-ACEA-FBEE5859F33F}" type="pres">
      <dgm:prSet presAssocID="{FD36E4DA-A543-442F-9812-4E878AE001B9}" presName="accent_2" presStyleCnt="0"/>
      <dgm:spPr/>
    </dgm:pt>
    <dgm:pt modelId="{477E0B2C-D974-4679-BC9D-B1779D139035}" type="pres">
      <dgm:prSet presAssocID="{FD36E4DA-A543-442F-9812-4E878AE001B9}" presName="accentRepeatNode" presStyleLbl="solidFgAcc1" presStyleIdx="1" presStyleCnt="4"/>
      <dgm:spPr>
        <a:solidFill>
          <a:schemeClr val="accent5">
            <a:lumMod val="60000"/>
            <a:lumOff val="40000"/>
          </a:schemeClr>
        </a:solidFill>
      </dgm:spPr>
    </dgm:pt>
    <dgm:pt modelId="{CE819EBC-F593-47A7-BC4C-474AB9C3EC16}" type="pres">
      <dgm:prSet presAssocID="{107AF689-0DE1-4019-8A0B-122414989854}" presName="text_3" presStyleLbl="node1" presStyleIdx="2" presStyleCnt="4" custScaleY="126743" custLinFactNeighborX="623" custLinFactNeighborY="-14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65B78-6DAC-47C5-AC4F-B8321613077A}" type="pres">
      <dgm:prSet presAssocID="{107AF689-0DE1-4019-8A0B-122414989854}" presName="accent_3" presStyleCnt="0"/>
      <dgm:spPr/>
    </dgm:pt>
    <dgm:pt modelId="{E369259C-0407-4EE0-A4E6-9D2963CD33BD}" type="pres">
      <dgm:prSet presAssocID="{107AF689-0DE1-4019-8A0B-122414989854}" presName="accentRepeatNode" presStyleLbl="solidFgAcc1" presStyleIdx="2" presStyleCnt="4"/>
      <dgm:spPr>
        <a:solidFill>
          <a:schemeClr val="accent5">
            <a:lumMod val="20000"/>
            <a:lumOff val="80000"/>
          </a:schemeClr>
        </a:solidFill>
      </dgm:spPr>
    </dgm:pt>
    <dgm:pt modelId="{E250DE61-D971-47D9-A114-7C3A12113F7C}" type="pres">
      <dgm:prSet presAssocID="{4A8A3A05-9FA9-48BF-BECE-87BEE9CF605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3A3CE-6491-4DA7-89A3-6CDB2E10A825}" type="pres">
      <dgm:prSet presAssocID="{4A8A3A05-9FA9-48BF-BECE-87BEE9CF6056}" presName="accent_4" presStyleCnt="0"/>
      <dgm:spPr/>
    </dgm:pt>
    <dgm:pt modelId="{34B49666-032B-4065-AF81-36A68F7D9107}" type="pres">
      <dgm:prSet presAssocID="{4A8A3A05-9FA9-48BF-BECE-87BEE9CF6056}" presName="accentRepeatNode" presStyleLbl="solidFgAcc1" presStyleIdx="3" presStyleCnt="4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AFF258BE-C53A-45BD-8B1C-D87F305DD59B}" srcId="{5F46D437-B6B2-40C6-A524-15D1DB2F67C1}" destId="{FD36E4DA-A543-442F-9812-4E878AE001B9}" srcOrd="1" destOrd="0" parTransId="{BDA31392-C174-46D6-A885-50E5F0CD0122}" sibTransId="{9DEA0379-4215-40A6-9BE5-C7411B870A0F}"/>
    <dgm:cxn modelId="{2605B108-835D-4886-B5F6-8F3F7DC9B313}" type="presOf" srcId="{5F46D437-B6B2-40C6-A524-15D1DB2F67C1}" destId="{A436E078-810A-4B99-8895-8743A2F356DE}" srcOrd="0" destOrd="0" presId="urn:microsoft.com/office/officeart/2008/layout/VerticalCurvedList"/>
    <dgm:cxn modelId="{23BAE58A-FB65-4E3E-A436-591DAF556507}" type="presOf" srcId="{FD36E4DA-A543-442F-9812-4E878AE001B9}" destId="{2D87EE3E-2C72-46AF-87C8-83A1D1828001}" srcOrd="0" destOrd="0" presId="urn:microsoft.com/office/officeart/2008/layout/VerticalCurvedList"/>
    <dgm:cxn modelId="{E96EB704-D4F7-442B-83D5-4D2A256BB70D}" type="presOf" srcId="{4A8A3A05-9FA9-48BF-BECE-87BEE9CF6056}" destId="{E250DE61-D971-47D9-A114-7C3A12113F7C}" srcOrd="0" destOrd="0" presId="urn:microsoft.com/office/officeart/2008/layout/VerticalCurvedList"/>
    <dgm:cxn modelId="{143948E7-B25F-4BFD-B1B2-A6DB8635D9ED}" type="presOf" srcId="{107AF689-0DE1-4019-8A0B-122414989854}" destId="{CE819EBC-F593-47A7-BC4C-474AB9C3EC16}" srcOrd="0" destOrd="0" presId="urn:microsoft.com/office/officeart/2008/layout/VerticalCurvedList"/>
    <dgm:cxn modelId="{3C206190-4145-4389-9630-133D67CC9765}" type="presOf" srcId="{27E1D11F-AA80-4F99-87AF-2FAB708DF490}" destId="{21903818-6893-439B-843D-70A89C1D13E4}" srcOrd="0" destOrd="0" presId="urn:microsoft.com/office/officeart/2008/layout/VerticalCurvedList"/>
    <dgm:cxn modelId="{978EFF96-8D07-4AB0-AB4B-A0D708657977}" srcId="{5F46D437-B6B2-40C6-A524-15D1DB2F67C1}" destId="{66D262E8-7CB8-422D-A08B-A7E9545F3C52}" srcOrd="0" destOrd="0" parTransId="{47ABDD42-AC44-479E-85AD-EC722D707EBA}" sibTransId="{27E1D11F-AA80-4F99-87AF-2FAB708DF490}"/>
    <dgm:cxn modelId="{89D8CE50-A66D-4BCA-ACA3-28E860E943D3}" srcId="{5F46D437-B6B2-40C6-A524-15D1DB2F67C1}" destId="{107AF689-0DE1-4019-8A0B-122414989854}" srcOrd="2" destOrd="0" parTransId="{4A548CE7-2812-4371-8C9B-37B1A76150B6}" sibTransId="{8D47B0EB-305F-4C46-BC4B-1EE697463804}"/>
    <dgm:cxn modelId="{69CB80C3-7A65-4C23-A61D-96E41F17152F}" srcId="{5F46D437-B6B2-40C6-A524-15D1DB2F67C1}" destId="{4A8A3A05-9FA9-48BF-BECE-87BEE9CF6056}" srcOrd="3" destOrd="0" parTransId="{5E019AE8-CAB0-4EDB-BC88-8450B51AE2A0}" sibTransId="{45574A7E-6A06-474C-BE0B-2EC1B22E9716}"/>
    <dgm:cxn modelId="{7502171B-78CB-49D8-A9A1-6421A8894AAA}" type="presOf" srcId="{66D262E8-7CB8-422D-A08B-A7E9545F3C52}" destId="{51A1A94B-1425-4881-A175-7190420D52A6}" srcOrd="0" destOrd="0" presId="urn:microsoft.com/office/officeart/2008/layout/VerticalCurvedList"/>
    <dgm:cxn modelId="{4847BD1A-11FA-44D0-8DD5-7658008E61FA}" type="presParOf" srcId="{A436E078-810A-4B99-8895-8743A2F356DE}" destId="{46970BAB-333C-4082-A32B-A6D35330B611}" srcOrd="0" destOrd="0" presId="urn:microsoft.com/office/officeart/2008/layout/VerticalCurvedList"/>
    <dgm:cxn modelId="{BB5BB3C3-097E-49A0-AD3E-EF7EDF168394}" type="presParOf" srcId="{46970BAB-333C-4082-A32B-A6D35330B611}" destId="{85DF13B2-37B8-421E-9838-AC0925DDFE2D}" srcOrd="0" destOrd="0" presId="urn:microsoft.com/office/officeart/2008/layout/VerticalCurvedList"/>
    <dgm:cxn modelId="{EF987C0F-9EFB-4EDE-93DD-8884F2387382}" type="presParOf" srcId="{85DF13B2-37B8-421E-9838-AC0925DDFE2D}" destId="{32A928AC-47E1-4332-A571-C441AB7329EA}" srcOrd="0" destOrd="0" presId="urn:microsoft.com/office/officeart/2008/layout/VerticalCurvedList"/>
    <dgm:cxn modelId="{89878FC8-913B-4994-AE62-3C82E68558EB}" type="presParOf" srcId="{85DF13B2-37B8-421E-9838-AC0925DDFE2D}" destId="{21903818-6893-439B-843D-70A89C1D13E4}" srcOrd="1" destOrd="0" presId="urn:microsoft.com/office/officeart/2008/layout/VerticalCurvedList"/>
    <dgm:cxn modelId="{701B1D99-D726-495B-9B45-F0B7F60EAE5B}" type="presParOf" srcId="{85DF13B2-37B8-421E-9838-AC0925DDFE2D}" destId="{78BBB632-F269-43DB-A945-6D05E2218E82}" srcOrd="2" destOrd="0" presId="urn:microsoft.com/office/officeart/2008/layout/VerticalCurvedList"/>
    <dgm:cxn modelId="{94EF4257-95DE-4B74-925D-D45991388BC8}" type="presParOf" srcId="{85DF13B2-37B8-421E-9838-AC0925DDFE2D}" destId="{9790AFC9-7BDA-4E33-8E65-C3F1F79951AB}" srcOrd="3" destOrd="0" presId="urn:microsoft.com/office/officeart/2008/layout/VerticalCurvedList"/>
    <dgm:cxn modelId="{14897B40-A966-4ADA-8AD4-02A91C162C1B}" type="presParOf" srcId="{46970BAB-333C-4082-A32B-A6D35330B611}" destId="{51A1A94B-1425-4881-A175-7190420D52A6}" srcOrd="1" destOrd="0" presId="urn:microsoft.com/office/officeart/2008/layout/VerticalCurvedList"/>
    <dgm:cxn modelId="{55B3217A-76D6-4084-BFE9-14AFCD8A6BC6}" type="presParOf" srcId="{46970BAB-333C-4082-A32B-A6D35330B611}" destId="{CA151F42-AEA7-428F-A2BF-719F458301F1}" srcOrd="2" destOrd="0" presId="urn:microsoft.com/office/officeart/2008/layout/VerticalCurvedList"/>
    <dgm:cxn modelId="{997C030A-ED79-45D0-963F-6FE95BA73825}" type="presParOf" srcId="{CA151F42-AEA7-428F-A2BF-719F458301F1}" destId="{BB75139A-0BEF-436D-9BBB-9CD076CA26EC}" srcOrd="0" destOrd="0" presId="urn:microsoft.com/office/officeart/2008/layout/VerticalCurvedList"/>
    <dgm:cxn modelId="{ECA6A12C-8677-4751-BFC7-A2CD9DE666D5}" type="presParOf" srcId="{46970BAB-333C-4082-A32B-A6D35330B611}" destId="{2D87EE3E-2C72-46AF-87C8-83A1D1828001}" srcOrd="3" destOrd="0" presId="urn:microsoft.com/office/officeart/2008/layout/VerticalCurvedList"/>
    <dgm:cxn modelId="{D809AAB5-5269-442F-957B-4E9025148EDD}" type="presParOf" srcId="{46970BAB-333C-4082-A32B-A6D35330B611}" destId="{31F68FBA-838E-41BE-ACEA-FBEE5859F33F}" srcOrd="4" destOrd="0" presId="urn:microsoft.com/office/officeart/2008/layout/VerticalCurvedList"/>
    <dgm:cxn modelId="{4B55E6FE-E4C9-4D53-86C1-2434386E2B5D}" type="presParOf" srcId="{31F68FBA-838E-41BE-ACEA-FBEE5859F33F}" destId="{477E0B2C-D974-4679-BC9D-B1779D139035}" srcOrd="0" destOrd="0" presId="urn:microsoft.com/office/officeart/2008/layout/VerticalCurvedList"/>
    <dgm:cxn modelId="{AD92FF5B-18DC-4546-B3A1-D107603B2ADE}" type="presParOf" srcId="{46970BAB-333C-4082-A32B-A6D35330B611}" destId="{CE819EBC-F593-47A7-BC4C-474AB9C3EC16}" srcOrd="5" destOrd="0" presId="urn:microsoft.com/office/officeart/2008/layout/VerticalCurvedList"/>
    <dgm:cxn modelId="{EB345111-B785-4D54-91BC-F5E47219AC8A}" type="presParOf" srcId="{46970BAB-333C-4082-A32B-A6D35330B611}" destId="{A5065B78-6DAC-47C5-AC4F-B8321613077A}" srcOrd="6" destOrd="0" presId="urn:microsoft.com/office/officeart/2008/layout/VerticalCurvedList"/>
    <dgm:cxn modelId="{DE1052DC-2E6B-42A9-B172-1019016D42AE}" type="presParOf" srcId="{A5065B78-6DAC-47C5-AC4F-B8321613077A}" destId="{E369259C-0407-4EE0-A4E6-9D2963CD33BD}" srcOrd="0" destOrd="0" presId="urn:microsoft.com/office/officeart/2008/layout/VerticalCurvedList"/>
    <dgm:cxn modelId="{253FA930-39F3-449C-A813-60698956476C}" type="presParOf" srcId="{46970BAB-333C-4082-A32B-A6D35330B611}" destId="{E250DE61-D971-47D9-A114-7C3A12113F7C}" srcOrd="7" destOrd="0" presId="urn:microsoft.com/office/officeart/2008/layout/VerticalCurvedList"/>
    <dgm:cxn modelId="{9F01D9B2-5360-40BB-8051-C4C885457888}" type="presParOf" srcId="{46970BAB-333C-4082-A32B-A6D35330B611}" destId="{EBD3A3CE-6491-4DA7-89A3-6CDB2E10A825}" srcOrd="8" destOrd="0" presId="urn:microsoft.com/office/officeart/2008/layout/VerticalCurvedList"/>
    <dgm:cxn modelId="{6F26EC47-68D7-4C2B-8F77-B6DFBF40335C}" type="presParOf" srcId="{EBD3A3CE-6491-4DA7-89A3-6CDB2E10A825}" destId="{34B49666-032B-4065-AF81-36A68F7D910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20C22A-4107-4D72-827D-343453F4E62D}" type="doc">
      <dgm:prSet loTypeId="urn:microsoft.com/office/officeart/2008/layout/VerticalAccentList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095AE1-3E1D-4A95-8689-A78D6E93B28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Виды поощрений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7BB98D-5630-46C6-8CE9-76506D057E93}" type="parTrans" cxnId="{199DF145-FCBD-4B68-91D9-94BD62A7B8EB}">
      <dgm:prSet/>
      <dgm:spPr/>
      <dgm:t>
        <a:bodyPr/>
        <a:lstStyle/>
        <a:p>
          <a:endParaRPr lang="ru-RU"/>
        </a:p>
      </dgm:t>
    </dgm:pt>
    <dgm:pt modelId="{A3972F8F-BD62-4ED3-A099-0BB2656341A2}" type="sibTrans" cxnId="{199DF145-FCBD-4B68-91D9-94BD62A7B8EB}">
      <dgm:prSet/>
      <dgm:spPr/>
      <dgm:t>
        <a:bodyPr/>
        <a:lstStyle/>
        <a:p>
          <a:endParaRPr lang="ru-RU"/>
        </a:p>
      </dgm:t>
    </dgm:pt>
    <dgm:pt modelId="{2F06692B-D3CC-42B9-AA66-678F64DEBE6F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Объявление благодарности, награждение почетной грамотой, финансовое поощрение; баллы в АРСОД</a:t>
          </a:r>
        </a:p>
        <a:p>
          <a:pPr lvl="0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CFA34AB5-DCAD-4C22-B9B7-9948FC7D5976}" type="parTrans" cxnId="{9A154AF4-7D1B-4198-820A-BDFFC1ABDD92}">
      <dgm:prSet/>
      <dgm:spPr/>
      <dgm:t>
        <a:bodyPr/>
        <a:lstStyle/>
        <a:p>
          <a:endParaRPr lang="ru-RU"/>
        </a:p>
      </dgm:t>
    </dgm:pt>
    <dgm:pt modelId="{54B17EFD-F505-4D89-9307-C5DAF1FC0FB0}" type="sibTrans" cxnId="{9A154AF4-7D1B-4198-820A-BDFFC1ABDD92}">
      <dgm:prSet/>
      <dgm:spPr/>
      <dgm:t>
        <a:bodyPr/>
        <a:lstStyle/>
        <a:p>
          <a:endParaRPr lang="ru-RU"/>
        </a:p>
      </dgm:t>
    </dgm:pt>
    <dgm:pt modelId="{FAD3D5D8-96B0-4BBE-B70C-4DDA3A2AAA70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Присвоение почетного звания «Лучший наставник СамГМУ» с занесением на Доску почета.</a:t>
          </a:r>
          <a:endParaRPr lang="ru-RU" sz="28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5E0011-F98E-4C8B-B644-6855C1A3DB84}" type="parTrans" cxnId="{A5AC546A-843B-4025-938B-E3EEE4895043}">
      <dgm:prSet/>
      <dgm:spPr/>
      <dgm:t>
        <a:bodyPr/>
        <a:lstStyle/>
        <a:p>
          <a:endParaRPr lang="ru-RU"/>
        </a:p>
      </dgm:t>
    </dgm:pt>
    <dgm:pt modelId="{BB51E75A-B9E4-4E48-8ED9-777ED321A539}" type="sibTrans" cxnId="{A5AC546A-843B-4025-938B-E3EEE4895043}">
      <dgm:prSet/>
      <dgm:spPr/>
      <dgm:t>
        <a:bodyPr/>
        <a:lstStyle/>
        <a:p>
          <a:endParaRPr lang="ru-RU"/>
        </a:p>
      </dgm:t>
    </dgm:pt>
    <dgm:pt modelId="{F63B6BA1-12F0-41C6-8AFB-0CCB16A6221B}">
      <dgm:prSet/>
      <dgm:spPr/>
      <dgm:t>
        <a:bodyPr/>
        <a:lstStyle/>
        <a:p>
          <a:endParaRPr lang="ru-RU" sz="700" dirty="0"/>
        </a:p>
      </dgm:t>
    </dgm:pt>
    <dgm:pt modelId="{7869AD97-6950-4C73-97A8-2A5146334303}" type="parTrans" cxnId="{7E37FC4E-F02A-4910-8D70-320BADE11996}">
      <dgm:prSet/>
      <dgm:spPr/>
      <dgm:t>
        <a:bodyPr/>
        <a:lstStyle/>
        <a:p>
          <a:endParaRPr lang="ru-RU"/>
        </a:p>
      </dgm:t>
    </dgm:pt>
    <dgm:pt modelId="{75B867B3-32F9-4E45-89D8-322BCD1FED65}" type="sibTrans" cxnId="{7E37FC4E-F02A-4910-8D70-320BADE11996}">
      <dgm:prSet/>
      <dgm:spPr/>
      <dgm:t>
        <a:bodyPr/>
        <a:lstStyle/>
        <a:p>
          <a:endParaRPr lang="ru-RU"/>
        </a:p>
      </dgm:t>
    </dgm:pt>
    <dgm:pt modelId="{5EE24834-2127-4ED5-BC84-97F0E7D955A9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конкурса на определение лучшего наставника</a:t>
          </a:r>
          <a:endParaRPr lang="ru-RU" sz="3000" dirty="0">
            <a:solidFill>
              <a:schemeClr val="tx1"/>
            </a:solidFill>
          </a:endParaRPr>
        </a:p>
      </dgm:t>
    </dgm:pt>
    <dgm:pt modelId="{170CF965-38AC-49FC-87D3-8D58A15B68F8}" type="parTrans" cxnId="{6C9E9ED4-B0DC-41CD-998B-CFF92951E7A3}">
      <dgm:prSet/>
      <dgm:spPr/>
      <dgm:t>
        <a:bodyPr/>
        <a:lstStyle/>
        <a:p>
          <a:endParaRPr lang="ru-RU"/>
        </a:p>
      </dgm:t>
    </dgm:pt>
    <dgm:pt modelId="{FBB94B1C-98ED-41B2-9F59-BD09B4D38A87}" type="sibTrans" cxnId="{6C9E9ED4-B0DC-41CD-998B-CFF92951E7A3}">
      <dgm:prSet/>
      <dgm:spPr/>
      <dgm:t>
        <a:bodyPr/>
        <a:lstStyle/>
        <a:p>
          <a:endParaRPr lang="ru-RU"/>
        </a:p>
      </dgm:t>
    </dgm:pt>
    <dgm:pt modelId="{0AC5B431-AE9F-497F-9744-A391F7FAB96E}" type="pres">
      <dgm:prSet presAssocID="{4D20C22A-4107-4D72-827D-343453F4E62D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A1BAE71F-DE26-49F8-A3D5-F667822747AF}" type="pres">
      <dgm:prSet presAssocID="{73095AE1-3E1D-4A95-8689-A78D6E93B289}" presName="parenttextcomposite" presStyleCnt="0"/>
      <dgm:spPr/>
      <dgm:t>
        <a:bodyPr/>
        <a:lstStyle/>
        <a:p>
          <a:endParaRPr lang="ru-RU"/>
        </a:p>
      </dgm:t>
    </dgm:pt>
    <dgm:pt modelId="{6D6D1A87-5103-485B-9584-A58A668D996D}" type="pres">
      <dgm:prSet presAssocID="{73095AE1-3E1D-4A95-8689-A78D6E93B289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03A2E-690A-43B0-8F6B-BF871E92DA40}" type="pres">
      <dgm:prSet presAssocID="{73095AE1-3E1D-4A95-8689-A78D6E93B289}" presName="composite" presStyleCnt="0"/>
      <dgm:spPr/>
      <dgm:t>
        <a:bodyPr/>
        <a:lstStyle/>
        <a:p>
          <a:endParaRPr lang="ru-RU"/>
        </a:p>
      </dgm:t>
    </dgm:pt>
    <dgm:pt modelId="{3C3CCC57-1BA2-4BA5-9ADB-1476986AB936}" type="pres">
      <dgm:prSet presAssocID="{73095AE1-3E1D-4A95-8689-A78D6E93B289}" presName="chevron1" presStyleLbl="alignNode1" presStyleIdx="0" presStyleCnt="14"/>
      <dgm:spPr/>
      <dgm:t>
        <a:bodyPr/>
        <a:lstStyle/>
        <a:p>
          <a:endParaRPr lang="ru-RU"/>
        </a:p>
      </dgm:t>
    </dgm:pt>
    <dgm:pt modelId="{23902B51-DBF8-4B91-A214-B57E4DE843D8}" type="pres">
      <dgm:prSet presAssocID="{73095AE1-3E1D-4A95-8689-A78D6E93B289}" presName="chevron2" presStyleLbl="alignNode1" presStyleIdx="1" presStyleCnt="14"/>
      <dgm:spPr/>
      <dgm:t>
        <a:bodyPr/>
        <a:lstStyle/>
        <a:p>
          <a:endParaRPr lang="ru-RU"/>
        </a:p>
      </dgm:t>
    </dgm:pt>
    <dgm:pt modelId="{C3C9151D-6E5F-4C66-9C21-18D2F9F1BBC7}" type="pres">
      <dgm:prSet presAssocID="{73095AE1-3E1D-4A95-8689-A78D6E93B289}" presName="chevron3" presStyleLbl="alignNode1" presStyleIdx="2" presStyleCnt="14"/>
      <dgm:spPr/>
      <dgm:t>
        <a:bodyPr/>
        <a:lstStyle/>
        <a:p>
          <a:endParaRPr lang="ru-RU"/>
        </a:p>
      </dgm:t>
    </dgm:pt>
    <dgm:pt modelId="{CBE65E8E-CC22-4E03-B8D3-44DD0786961E}" type="pres">
      <dgm:prSet presAssocID="{73095AE1-3E1D-4A95-8689-A78D6E93B289}" presName="chevron4" presStyleLbl="alignNode1" presStyleIdx="3" presStyleCnt="14"/>
      <dgm:spPr/>
      <dgm:t>
        <a:bodyPr/>
        <a:lstStyle/>
        <a:p>
          <a:endParaRPr lang="ru-RU"/>
        </a:p>
      </dgm:t>
    </dgm:pt>
    <dgm:pt modelId="{93204959-3472-4FA3-9446-EBA0D2824063}" type="pres">
      <dgm:prSet presAssocID="{73095AE1-3E1D-4A95-8689-A78D6E93B289}" presName="chevron5" presStyleLbl="alignNode1" presStyleIdx="4" presStyleCnt="14"/>
      <dgm:spPr/>
      <dgm:t>
        <a:bodyPr/>
        <a:lstStyle/>
        <a:p>
          <a:endParaRPr lang="ru-RU"/>
        </a:p>
      </dgm:t>
    </dgm:pt>
    <dgm:pt modelId="{CE28780D-D1A2-4AE8-90E0-E8C9844D3D7B}" type="pres">
      <dgm:prSet presAssocID="{73095AE1-3E1D-4A95-8689-A78D6E93B289}" presName="chevron6" presStyleLbl="alignNode1" presStyleIdx="5" presStyleCnt="14"/>
      <dgm:spPr/>
      <dgm:t>
        <a:bodyPr/>
        <a:lstStyle/>
        <a:p>
          <a:endParaRPr lang="ru-RU"/>
        </a:p>
      </dgm:t>
    </dgm:pt>
    <dgm:pt modelId="{FB91E398-537C-4785-A5FA-CF0A26E88473}" type="pres">
      <dgm:prSet presAssocID="{73095AE1-3E1D-4A95-8689-A78D6E93B289}" presName="chevron7" presStyleLbl="alignNode1" presStyleIdx="6" presStyleCnt="14"/>
      <dgm:spPr/>
      <dgm:t>
        <a:bodyPr/>
        <a:lstStyle/>
        <a:p>
          <a:endParaRPr lang="ru-RU"/>
        </a:p>
      </dgm:t>
    </dgm:pt>
    <dgm:pt modelId="{DF0FEAE9-1C90-43DA-9370-C6BD9078F59B}" type="pres">
      <dgm:prSet presAssocID="{73095AE1-3E1D-4A95-8689-A78D6E93B289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B91D1-0B28-4F5B-9C51-4A63F0B2EE05}" type="pres">
      <dgm:prSet presAssocID="{A3972F8F-BD62-4ED3-A099-0BB2656341A2}" presName="sibTrans" presStyleCnt="0"/>
      <dgm:spPr/>
      <dgm:t>
        <a:bodyPr/>
        <a:lstStyle/>
        <a:p>
          <a:endParaRPr lang="ru-RU"/>
        </a:p>
      </dgm:t>
    </dgm:pt>
    <dgm:pt modelId="{3DFB5F11-4426-4A4F-8DAD-F3CB07AFC13A}" type="pres">
      <dgm:prSet presAssocID="{5EE24834-2127-4ED5-BC84-97F0E7D955A9}" presName="parenttextcomposite" presStyleCnt="0"/>
      <dgm:spPr/>
    </dgm:pt>
    <dgm:pt modelId="{0E1CB0D4-DF7B-48A9-B607-4045244A473F}" type="pres">
      <dgm:prSet presAssocID="{5EE24834-2127-4ED5-BC84-97F0E7D955A9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E45FD-14C2-4C16-8544-BC39F74C1310}" type="pres">
      <dgm:prSet presAssocID="{5EE24834-2127-4ED5-BC84-97F0E7D955A9}" presName="composite" presStyleCnt="0"/>
      <dgm:spPr/>
    </dgm:pt>
    <dgm:pt modelId="{5FF43906-A1BC-4856-BA17-E80DD3A90932}" type="pres">
      <dgm:prSet presAssocID="{5EE24834-2127-4ED5-BC84-97F0E7D955A9}" presName="chevron1" presStyleLbl="alignNode1" presStyleIdx="7" presStyleCnt="14"/>
      <dgm:spPr/>
    </dgm:pt>
    <dgm:pt modelId="{50867A28-14E9-4831-9FD2-23DA5F5C8E94}" type="pres">
      <dgm:prSet presAssocID="{5EE24834-2127-4ED5-BC84-97F0E7D955A9}" presName="chevron2" presStyleLbl="alignNode1" presStyleIdx="8" presStyleCnt="14"/>
      <dgm:spPr/>
    </dgm:pt>
    <dgm:pt modelId="{A95AB7DD-0719-4E90-A085-40457F584F68}" type="pres">
      <dgm:prSet presAssocID="{5EE24834-2127-4ED5-BC84-97F0E7D955A9}" presName="chevron3" presStyleLbl="alignNode1" presStyleIdx="9" presStyleCnt="14"/>
      <dgm:spPr/>
    </dgm:pt>
    <dgm:pt modelId="{B45CA40A-590E-47C0-B7A6-4AD2E36A7257}" type="pres">
      <dgm:prSet presAssocID="{5EE24834-2127-4ED5-BC84-97F0E7D955A9}" presName="chevron4" presStyleLbl="alignNode1" presStyleIdx="10" presStyleCnt="14"/>
      <dgm:spPr/>
    </dgm:pt>
    <dgm:pt modelId="{94989B21-B789-4CE2-B33D-9E55AB7A69B1}" type="pres">
      <dgm:prSet presAssocID="{5EE24834-2127-4ED5-BC84-97F0E7D955A9}" presName="chevron5" presStyleLbl="alignNode1" presStyleIdx="11" presStyleCnt="14"/>
      <dgm:spPr/>
    </dgm:pt>
    <dgm:pt modelId="{526B4469-13A3-42E8-94C9-B65A07E42FC7}" type="pres">
      <dgm:prSet presAssocID="{5EE24834-2127-4ED5-BC84-97F0E7D955A9}" presName="chevron6" presStyleLbl="alignNode1" presStyleIdx="12" presStyleCnt="14"/>
      <dgm:spPr/>
    </dgm:pt>
    <dgm:pt modelId="{78BD58B6-07E2-46C3-B375-A739DC516479}" type="pres">
      <dgm:prSet presAssocID="{5EE24834-2127-4ED5-BC84-97F0E7D955A9}" presName="chevron7" presStyleLbl="alignNode1" presStyleIdx="13" presStyleCnt="14"/>
      <dgm:spPr/>
    </dgm:pt>
    <dgm:pt modelId="{3232E25B-F6F3-4E31-880E-DD167FDB1C4E}" type="pres">
      <dgm:prSet presAssocID="{5EE24834-2127-4ED5-BC84-97F0E7D955A9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9E9ED4-B0DC-41CD-998B-CFF92951E7A3}" srcId="{4D20C22A-4107-4D72-827D-343453F4E62D}" destId="{5EE24834-2127-4ED5-BC84-97F0E7D955A9}" srcOrd="1" destOrd="0" parTransId="{170CF965-38AC-49FC-87D3-8D58A15B68F8}" sibTransId="{FBB94B1C-98ED-41B2-9F59-BD09B4D38A87}"/>
    <dgm:cxn modelId="{199DF145-FCBD-4B68-91D9-94BD62A7B8EB}" srcId="{4D20C22A-4107-4D72-827D-343453F4E62D}" destId="{73095AE1-3E1D-4A95-8689-A78D6E93B289}" srcOrd="0" destOrd="0" parTransId="{D77BB98D-5630-46C6-8CE9-76506D057E93}" sibTransId="{A3972F8F-BD62-4ED3-A099-0BB2656341A2}"/>
    <dgm:cxn modelId="{36B6F803-A18D-43E2-B5BC-0CBDFEF4BA02}" type="presOf" srcId="{F63B6BA1-12F0-41C6-8AFB-0CCB16A6221B}" destId="{3232E25B-F6F3-4E31-880E-DD167FDB1C4E}" srcOrd="0" destOrd="1" presId="urn:microsoft.com/office/officeart/2008/layout/VerticalAccentList"/>
    <dgm:cxn modelId="{A7BDE59B-9455-41E7-8EC7-6E99D316645A}" type="presOf" srcId="{73095AE1-3E1D-4A95-8689-A78D6E93B289}" destId="{6D6D1A87-5103-485B-9584-A58A668D996D}" srcOrd="0" destOrd="0" presId="urn:microsoft.com/office/officeart/2008/layout/VerticalAccentList"/>
    <dgm:cxn modelId="{9A154AF4-7D1B-4198-820A-BDFFC1ABDD92}" srcId="{73095AE1-3E1D-4A95-8689-A78D6E93B289}" destId="{2F06692B-D3CC-42B9-AA66-678F64DEBE6F}" srcOrd="0" destOrd="0" parTransId="{CFA34AB5-DCAD-4C22-B9B7-9948FC7D5976}" sibTransId="{54B17EFD-F505-4D89-9307-C5DAF1FC0FB0}"/>
    <dgm:cxn modelId="{E30C1F35-3CC2-460A-A100-F44D5A4EB2E0}" type="presOf" srcId="{5EE24834-2127-4ED5-BC84-97F0E7D955A9}" destId="{0E1CB0D4-DF7B-48A9-B607-4045244A473F}" srcOrd="0" destOrd="0" presId="urn:microsoft.com/office/officeart/2008/layout/VerticalAccentList"/>
    <dgm:cxn modelId="{EC24B298-3C6E-4F57-A589-24B5B1F8F4F0}" type="presOf" srcId="{4D20C22A-4107-4D72-827D-343453F4E62D}" destId="{0AC5B431-AE9F-497F-9744-A391F7FAB96E}" srcOrd="0" destOrd="0" presId="urn:microsoft.com/office/officeart/2008/layout/VerticalAccentList"/>
    <dgm:cxn modelId="{D2765B02-456B-43BA-9BB9-3EF98288B6E1}" type="presOf" srcId="{FAD3D5D8-96B0-4BBE-B70C-4DDA3A2AAA70}" destId="{3232E25B-F6F3-4E31-880E-DD167FDB1C4E}" srcOrd="0" destOrd="0" presId="urn:microsoft.com/office/officeart/2008/layout/VerticalAccentList"/>
    <dgm:cxn modelId="{7E37FC4E-F02A-4910-8D70-320BADE11996}" srcId="{5EE24834-2127-4ED5-BC84-97F0E7D955A9}" destId="{F63B6BA1-12F0-41C6-8AFB-0CCB16A6221B}" srcOrd="1" destOrd="0" parTransId="{7869AD97-6950-4C73-97A8-2A5146334303}" sibTransId="{75B867B3-32F9-4E45-89D8-322BCD1FED65}"/>
    <dgm:cxn modelId="{A5AC546A-843B-4025-938B-E3EEE4895043}" srcId="{5EE24834-2127-4ED5-BC84-97F0E7D955A9}" destId="{FAD3D5D8-96B0-4BBE-B70C-4DDA3A2AAA70}" srcOrd="0" destOrd="0" parTransId="{CD5E0011-F98E-4C8B-B644-6855C1A3DB84}" sibTransId="{BB51E75A-B9E4-4E48-8ED9-777ED321A539}"/>
    <dgm:cxn modelId="{4832CC5B-71E1-4A22-9CC6-787C5785168D}" type="presOf" srcId="{2F06692B-D3CC-42B9-AA66-678F64DEBE6F}" destId="{DF0FEAE9-1C90-43DA-9370-C6BD9078F59B}" srcOrd="0" destOrd="0" presId="urn:microsoft.com/office/officeart/2008/layout/VerticalAccentList"/>
    <dgm:cxn modelId="{60A11D4E-0317-40A9-BB70-AF9BFF5F146D}" type="presParOf" srcId="{0AC5B431-AE9F-497F-9744-A391F7FAB96E}" destId="{A1BAE71F-DE26-49F8-A3D5-F667822747AF}" srcOrd="0" destOrd="0" presId="urn:microsoft.com/office/officeart/2008/layout/VerticalAccentList"/>
    <dgm:cxn modelId="{64A83698-86E8-4495-8B87-4B516F34791C}" type="presParOf" srcId="{A1BAE71F-DE26-49F8-A3D5-F667822747AF}" destId="{6D6D1A87-5103-485B-9584-A58A668D996D}" srcOrd="0" destOrd="0" presId="urn:microsoft.com/office/officeart/2008/layout/VerticalAccentList"/>
    <dgm:cxn modelId="{B22F0628-A974-482A-A5DB-4D8177D765BC}" type="presParOf" srcId="{0AC5B431-AE9F-497F-9744-A391F7FAB96E}" destId="{BB703A2E-690A-43B0-8F6B-BF871E92DA40}" srcOrd="1" destOrd="0" presId="urn:microsoft.com/office/officeart/2008/layout/VerticalAccentList"/>
    <dgm:cxn modelId="{8509172B-F143-45D5-B586-BF423EF27266}" type="presParOf" srcId="{BB703A2E-690A-43B0-8F6B-BF871E92DA40}" destId="{3C3CCC57-1BA2-4BA5-9ADB-1476986AB936}" srcOrd="0" destOrd="0" presId="urn:microsoft.com/office/officeart/2008/layout/VerticalAccentList"/>
    <dgm:cxn modelId="{4668BF2D-40A9-413F-8288-B71C5F548E3D}" type="presParOf" srcId="{BB703A2E-690A-43B0-8F6B-BF871E92DA40}" destId="{23902B51-DBF8-4B91-A214-B57E4DE843D8}" srcOrd="1" destOrd="0" presId="urn:microsoft.com/office/officeart/2008/layout/VerticalAccentList"/>
    <dgm:cxn modelId="{B21F87E6-72E1-4C70-A9AD-79720FF0CCF8}" type="presParOf" srcId="{BB703A2E-690A-43B0-8F6B-BF871E92DA40}" destId="{C3C9151D-6E5F-4C66-9C21-18D2F9F1BBC7}" srcOrd="2" destOrd="0" presId="urn:microsoft.com/office/officeart/2008/layout/VerticalAccentList"/>
    <dgm:cxn modelId="{2E0B213D-7950-486D-AE52-D3703B32418B}" type="presParOf" srcId="{BB703A2E-690A-43B0-8F6B-BF871E92DA40}" destId="{CBE65E8E-CC22-4E03-B8D3-44DD0786961E}" srcOrd="3" destOrd="0" presId="urn:microsoft.com/office/officeart/2008/layout/VerticalAccentList"/>
    <dgm:cxn modelId="{5846C8D6-8B2E-4A18-B592-2BE004722473}" type="presParOf" srcId="{BB703A2E-690A-43B0-8F6B-BF871E92DA40}" destId="{93204959-3472-4FA3-9446-EBA0D2824063}" srcOrd="4" destOrd="0" presId="urn:microsoft.com/office/officeart/2008/layout/VerticalAccentList"/>
    <dgm:cxn modelId="{6A458615-C6D1-4819-A3F1-C57313A0FD3B}" type="presParOf" srcId="{BB703A2E-690A-43B0-8F6B-BF871E92DA40}" destId="{CE28780D-D1A2-4AE8-90E0-E8C9844D3D7B}" srcOrd="5" destOrd="0" presId="urn:microsoft.com/office/officeart/2008/layout/VerticalAccentList"/>
    <dgm:cxn modelId="{89E5843E-5F46-4C62-8F9E-2DDD51193503}" type="presParOf" srcId="{BB703A2E-690A-43B0-8F6B-BF871E92DA40}" destId="{FB91E398-537C-4785-A5FA-CF0A26E88473}" srcOrd="6" destOrd="0" presId="urn:microsoft.com/office/officeart/2008/layout/VerticalAccentList"/>
    <dgm:cxn modelId="{2E0BB7B2-9D3F-4605-941D-52908640D4F1}" type="presParOf" srcId="{BB703A2E-690A-43B0-8F6B-BF871E92DA40}" destId="{DF0FEAE9-1C90-43DA-9370-C6BD9078F59B}" srcOrd="7" destOrd="0" presId="urn:microsoft.com/office/officeart/2008/layout/VerticalAccentList"/>
    <dgm:cxn modelId="{4D3AEC1D-BEBB-4024-888D-B025102663B8}" type="presParOf" srcId="{0AC5B431-AE9F-497F-9744-A391F7FAB96E}" destId="{133B91D1-0B28-4F5B-9C51-4A63F0B2EE05}" srcOrd="2" destOrd="0" presId="urn:microsoft.com/office/officeart/2008/layout/VerticalAccentList"/>
    <dgm:cxn modelId="{54C3853D-C94A-486E-94EF-A640E9A2D4F9}" type="presParOf" srcId="{0AC5B431-AE9F-497F-9744-A391F7FAB96E}" destId="{3DFB5F11-4426-4A4F-8DAD-F3CB07AFC13A}" srcOrd="3" destOrd="0" presId="urn:microsoft.com/office/officeart/2008/layout/VerticalAccentList"/>
    <dgm:cxn modelId="{AA044945-BB8C-4C2E-9910-A5FA3BEF2433}" type="presParOf" srcId="{3DFB5F11-4426-4A4F-8DAD-F3CB07AFC13A}" destId="{0E1CB0D4-DF7B-48A9-B607-4045244A473F}" srcOrd="0" destOrd="0" presId="urn:microsoft.com/office/officeart/2008/layout/VerticalAccentList"/>
    <dgm:cxn modelId="{29F97826-78DE-444F-8277-A704E9E17EDF}" type="presParOf" srcId="{0AC5B431-AE9F-497F-9744-A391F7FAB96E}" destId="{4DEE45FD-14C2-4C16-8544-BC39F74C1310}" srcOrd="4" destOrd="0" presId="urn:microsoft.com/office/officeart/2008/layout/VerticalAccentList"/>
    <dgm:cxn modelId="{8F4C4007-F793-4455-8BD8-1F8A6C08E0E6}" type="presParOf" srcId="{4DEE45FD-14C2-4C16-8544-BC39F74C1310}" destId="{5FF43906-A1BC-4856-BA17-E80DD3A90932}" srcOrd="0" destOrd="0" presId="urn:microsoft.com/office/officeart/2008/layout/VerticalAccentList"/>
    <dgm:cxn modelId="{881E9004-026A-4669-BBAC-5212C81097EB}" type="presParOf" srcId="{4DEE45FD-14C2-4C16-8544-BC39F74C1310}" destId="{50867A28-14E9-4831-9FD2-23DA5F5C8E94}" srcOrd="1" destOrd="0" presId="urn:microsoft.com/office/officeart/2008/layout/VerticalAccentList"/>
    <dgm:cxn modelId="{219FD841-2A67-4621-878F-708419235166}" type="presParOf" srcId="{4DEE45FD-14C2-4C16-8544-BC39F74C1310}" destId="{A95AB7DD-0719-4E90-A085-40457F584F68}" srcOrd="2" destOrd="0" presId="urn:microsoft.com/office/officeart/2008/layout/VerticalAccentList"/>
    <dgm:cxn modelId="{CD8FF12F-3DC9-40D4-B8D2-FE15609CFC0C}" type="presParOf" srcId="{4DEE45FD-14C2-4C16-8544-BC39F74C1310}" destId="{B45CA40A-590E-47C0-B7A6-4AD2E36A7257}" srcOrd="3" destOrd="0" presId="urn:microsoft.com/office/officeart/2008/layout/VerticalAccentList"/>
    <dgm:cxn modelId="{21EF4939-A52A-449D-A711-8AE3287A6ED2}" type="presParOf" srcId="{4DEE45FD-14C2-4C16-8544-BC39F74C1310}" destId="{94989B21-B789-4CE2-B33D-9E55AB7A69B1}" srcOrd="4" destOrd="0" presId="urn:microsoft.com/office/officeart/2008/layout/VerticalAccentList"/>
    <dgm:cxn modelId="{952195A1-9B56-4F7B-809D-19C7BE7EB7A0}" type="presParOf" srcId="{4DEE45FD-14C2-4C16-8544-BC39F74C1310}" destId="{526B4469-13A3-42E8-94C9-B65A07E42FC7}" srcOrd="5" destOrd="0" presId="urn:microsoft.com/office/officeart/2008/layout/VerticalAccentList"/>
    <dgm:cxn modelId="{D8575E16-43BA-4C13-8C36-4302965D00FA}" type="presParOf" srcId="{4DEE45FD-14C2-4C16-8544-BC39F74C1310}" destId="{78BD58B6-07E2-46C3-B375-A739DC516479}" srcOrd="6" destOrd="0" presId="urn:microsoft.com/office/officeart/2008/layout/VerticalAccentList"/>
    <dgm:cxn modelId="{5F0E38F1-0FB9-4774-8C44-BBC43F8629D3}" type="presParOf" srcId="{4DEE45FD-14C2-4C16-8544-BC39F74C1310}" destId="{3232E25B-F6F3-4E31-880E-DD167FDB1C4E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2FD61-C2C8-4AED-8963-72E83D606812}">
      <dsp:nvSpPr>
        <dsp:cNvPr id="0" name=""/>
        <dsp:cNvSpPr/>
      </dsp:nvSpPr>
      <dsp:spPr>
        <a:xfrm>
          <a:off x="2940691" y="1211"/>
          <a:ext cx="8780582" cy="20283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Длительный период  адаптации к квалифицированному исполнению должностных обязанностей;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Повышение вовлеченности новых сотрудников;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Формирование поведенческой модели;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Соответствие целям и задачам развития университета;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Устранение  рисков увольнения новых сотрудников в период испытательного срока;</a:t>
          </a:r>
          <a:endParaRPr lang="ru-RU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2940691" y="254750"/>
        <a:ext cx="8019966" cy="1521231"/>
      </dsp:txXfrm>
    </dsp:sp>
    <dsp:sp modelId="{C41F07E7-5D80-4B6C-95E0-5CE7A20B5FA3}">
      <dsp:nvSpPr>
        <dsp:cNvPr id="0" name=""/>
        <dsp:cNvSpPr/>
      </dsp:nvSpPr>
      <dsp:spPr>
        <a:xfrm>
          <a:off x="0" y="330404"/>
          <a:ext cx="2867745" cy="13326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Проблемы</a:t>
          </a:r>
          <a:endParaRPr lang="ru-RU" sz="2700" kern="1200" dirty="0"/>
        </a:p>
      </dsp:txBody>
      <dsp:txXfrm>
        <a:off x="65054" y="395458"/>
        <a:ext cx="2737637" cy="1202539"/>
      </dsp:txXfrm>
    </dsp:sp>
    <dsp:sp modelId="{41AB9BF0-B10C-4AD5-B915-6794E0E9F237}">
      <dsp:nvSpPr>
        <dsp:cNvPr id="0" name=""/>
        <dsp:cNvSpPr/>
      </dsp:nvSpPr>
      <dsp:spPr>
        <a:xfrm>
          <a:off x="2888255" y="2060551"/>
          <a:ext cx="8759119" cy="23263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Быстрее приступают к самостоятельной работе;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Быстрее достигают показатели для успешной работы;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Меньше делают ошибок в решении сложных рабочих задач;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Повышается качество подготовки персонала;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Наставники получают опыт управления персоналом, становятся более вовлеченными и лояльными к работе в СамГМУ;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Снижение текучести кадров за счет уменьшения сотрудников , не прошедших испытательный срок.</a:t>
          </a:r>
          <a:endParaRPr lang="ru-RU" sz="1400" kern="1200" dirty="0"/>
        </a:p>
      </dsp:txBody>
      <dsp:txXfrm>
        <a:off x="2888255" y="2351341"/>
        <a:ext cx="7886749" cy="1744741"/>
      </dsp:txXfrm>
    </dsp:sp>
    <dsp:sp modelId="{755867FC-ED99-4514-834D-EB3AD00D4FE4}">
      <dsp:nvSpPr>
        <dsp:cNvPr id="0" name=""/>
        <dsp:cNvSpPr/>
      </dsp:nvSpPr>
      <dsp:spPr>
        <a:xfrm>
          <a:off x="0" y="2606957"/>
          <a:ext cx="2759885" cy="1379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Потребности</a:t>
          </a:r>
          <a:endParaRPr lang="ru-RU" sz="2700" kern="1200" dirty="0"/>
        </a:p>
      </dsp:txBody>
      <dsp:txXfrm>
        <a:off x="67335" y="2674292"/>
        <a:ext cx="2625215" cy="12446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03818-6893-439B-843D-70A89C1D13E4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1A94B-1425-4881-A175-7190420D52A6}">
      <dsp:nvSpPr>
        <dsp:cNvPr id="0" name=""/>
        <dsp:cNvSpPr/>
      </dsp:nvSpPr>
      <dsp:spPr>
        <a:xfrm>
          <a:off x="492024" y="334530"/>
          <a:ext cx="9963850" cy="669409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Готовность к реализации ключевых компетенций, обозначенных в плане наставничества</a:t>
          </a:r>
          <a:endParaRPr lang="ru-RU" sz="1800" kern="1200" dirty="0"/>
        </a:p>
      </dsp:txBody>
      <dsp:txXfrm>
        <a:off x="492024" y="334530"/>
        <a:ext cx="9963850" cy="669409"/>
      </dsp:txXfrm>
    </dsp:sp>
    <dsp:sp modelId="{BB75139A-0BEF-436D-9BBB-9CD076CA26EC}">
      <dsp:nvSpPr>
        <dsp:cNvPr id="0" name=""/>
        <dsp:cNvSpPr/>
      </dsp:nvSpPr>
      <dsp:spPr>
        <a:xfrm>
          <a:off x="73643" y="250854"/>
          <a:ext cx="836762" cy="836762"/>
        </a:xfrm>
        <a:prstGeom prst="ellipse">
          <a:avLst/>
        </a:prstGeom>
        <a:solidFill>
          <a:schemeClr val="accent5">
            <a:lumMod val="75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7EE3E-2C72-46AF-87C8-83A1D1828001}">
      <dsp:nvSpPr>
        <dsp:cNvPr id="0" name=""/>
        <dsp:cNvSpPr/>
      </dsp:nvSpPr>
      <dsp:spPr>
        <a:xfrm>
          <a:off x="875812" y="1338819"/>
          <a:ext cx="9580062" cy="669409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Самостоятельность при выполнении должностных обязанностей</a:t>
          </a:r>
          <a:endParaRPr lang="ru-RU" sz="1800" kern="1200" dirty="0"/>
        </a:p>
      </dsp:txBody>
      <dsp:txXfrm>
        <a:off x="875812" y="1338819"/>
        <a:ext cx="9580062" cy="669409"/>
      </dsp:txXfrm>
    </dsp:sp>
    <dsp:sp modelId="{477E0B2C-D974-4679-BC9D-B1779D139035}">
      <dsp:nvSpPr>
        <dsp:cNvPr id="0" name=""/>
        <dsp:cNvSpPr/>
      </dsp:nvSpPr>
      <dsp:spPr>
        <a:xfrm>
          <a:off x="457431" y="1255143"/>
          <a:ext cx="836762" cy="836762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19EBC-F593-47A7-BC4C-474AB9C3EC16}">
      <dsp:nvSpPr>
        <dsp:cNvPr id="0" name=""/>
        <dsp:cNvSpPr/>
      </dsp:nvSpPr>
      <dsp:spPr>
        <a:xfrm>
          <a:off x="935496" y="2157805"/>
          <a:ext cx="9580062" cy="848430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Дисциплинированность и исполнительность наставляемого при выполнении распоряжений и указаний, связанных с выполнением профессиональной деятельности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935496" y="2157805"/>
        <a:ext cx="9580062" cy="848430"/>
      </dsp:txXfrm>
    </dsp:sp>
    <dsp:sp modelId="{E369259C-0407-4EE0-A4E6-9D2963CD33BD}">
      <dsp:nvSpPr>
        <dsp:cNvPr id="0" name=""/>
        <dsp:cNvSpPr/>
      </dsp:nvSpPr>
      <dsp:spPr>
        <a:xfrm>
          <a:off x="457431" y="2259432"/>
          <a:ext cx="836762" cy="836762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0DE61-D971-47D9-A114-7C3A12113F7C}">
      <dsp:nvSpPr>
        <dsp:cNvPr id="0" name=""/>
        <dsp:cNvSpPr/>
      </dsp:nvSpPr>
      <dsp:spPr>
        <a:xfrm>
          <a:off x="492024" y="3347397"/>
          <a:ext cx="9963850" cy="669409"/>
        </a:xfrm>
        <a:prstGeom prst="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Положительная мотивация к профессиональной  деятельности и развитию, инициативность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92024" y="3347397"/>
        <a:ext cx="9963850" cy="669409"/>
      </dsp:txXfrm>
    </dsp:sp>
    <dsp:sp modelId="{34B49666-032B-4065-AF81-36A68F7D9107}">
      <dsp:nvSpPr>
        <dsp:cNvPr id="0" name=""/>
        <dsp:cNvSpPr/>
      </dsp:nvSpPr>
      <dsp:spPr>
        <a:xfrm>
          <a:off x="73643" y="3263721"/>
          <a:ext cx="836762" cy="836762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D1A87-5103-485B-9584-A58A668D996D}">
      <dsp:nvSpPr>
        <dsp:cNvPr id="0" name=""/>
        <dsp:cNvSpPr/>
      </dsp:nvSpPr>
      <dsp:spPr>
        <a:xfrm>
          <a:off x="148191" y="552"/>
          <a:ext cx="8583209" cy="78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Виды поощрений</a:t>
          </a:r>
          <a:r>
            <a:rPr lang="ru-RU" sz="36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36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8191" y="552"/>
        <a:ext cx="8583209" cy="780291"/>
      </dsp:txXfrm>
    </dsp:sp>
    <dsp:sp modelId="{3C3CCC57-1BA2-4BA5-9ADB-1476986AB936}">
      <dsp:nvSpPr>
        <dsp:cNvPr id="0" name=""/>
        <dsp:cNvSpPr/>
      </dsp:nvSpPr>
      <dsp:spPr>
        <a:xfrm>
          <a:off x="148191" y="780843"/>
          <a:ext cx="2008471" cy="158948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3902B51-DBF8-4B91-A214-B57E4DE843D8}">
      <dsp:nvSpPr>
        <dsp:cNvPr id="0" name=""/>
        <dsp:cNvSpPr/>
      </dsp:nvSpPr>
      <dsp:spPr>
        <a:xfrm>
          <a:off x="1354609" y="780843"/>
          <a:ext cx="2008471" cy="158948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C9151D-6E5F-4C66-9C21-18D2F9F1BBC7}">
      <dsp:nvSpPr>
        <dsp:cNvPr id="0" name=""/>
        <dsp:cNvSpPr/>
      </dsp:nvSpPr>
      <dsp:spPr>
        <a:xfrm>
          <a:off x="2561980" y="780843"/>
          <a:ext cx="2008471" cy="158948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BE65E8E-CC22-4E03-B8D3-44DD0786961E}">
      <dsp:nvSpPr>
        <dsp:cNvPr id="0" name=""/>
        <dsp:cNvSpPr/>
      </dsp:nvSpPr>
      <dsp:spPr>
        <a:xfrm>
          <a:off x="3768398" y="780843"/>
          <a:ext cx="2008471" cy="158948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3204959-3472-4FA3-9446-EBA0D2824063}">
      <dsp:nvSpPr>
        <dsp:cNvPr id="0" name=""/>
        <dsp:cNvSpPr/>
      </dsp:nvSpPr>
      <dsp:spPr>
        <a:xfrm>
          <a:off x="4975770" y="780843"/>
          <a:ext cx="2008471" cy="158948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28780D-D1A2-4AE8-90E0-E8C9844D3D7B}">
      <dsp:nvSpPr>
        <dsp:cNvPr id="0" name=""/>
        <dsp:cNvSpPr/>
      </dsp:nvSpPr>
      <dsp:spPr>
        <a:xfrm>
          <a:off x="6182187" y="780843"/>
          <a:ext cx="2008471" cy="158948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91E398-537C-4785-A5FA-CF0A26E88473}">
      <dsp:nvSpPr>
        <dsp:cNvPr id="0" name=""/>
        <dsp:cNvSpPr/>
      </dsp:nvSpPr>
      <dsp:spPr>
        <a:xfrm>
          <a:off x="7389559" y="780843"/>
          <a:ext cx="2008471" cy="158948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0FEAE9-1C90-43DA-9370-C6BD9078F59B}">
      <dsp:nvSpPr>
        <dsp:cNvPr id="0" name=""/>
        <dsp:cNvSpPr/>
      </dsp:nvSpPr>
      <dsp:spPr>
        <a:xfrm>
          <a:off x="148191" y="939792"/>
          <a:ext cx="8694791" cy="12715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8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Объявление благодарности, награждение почетной грамотой, финансовое поощрение; баллы в АРСОД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148191" y="939792"/>
        <a:ext cx="8694791" cy="1271586"/>
      </dsp:txXfrm>
    </dsp:sp>
    <dsp:sp modelId="{0E1CB0D4-DF7B-48A9-B607-4045244A473F}">
      <dsp:nvSpPr>
        <dsp:cNvPr id="0" name=""/>
        <dsp:cNvSpPr/>
      </dsp:nvSpPr>
      <dsp:spPr>
        <a:xfrm>
          <a:off x="148191" y="2466978"/>
          <a:ext cx="8583209" cy="78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конкурса на определение лучшего наставника</a:t>
          </a:r>
          <a:endParaRPr lang="ru-RU" sz="3000" kern="1200" dirty="0">
            <a:solidFill>
              <a:schemeClr val="tx1"/>
            </a:solidFill>
          </a:endParaRPr>
        </a:p>
      </dsp:txBody>
      <dsp:txXfrm>
        <a:off x="148191" y="2466978"/>
        <a:ext cx="8583209" cy="780291"/>
      </dsp:txXfrm>
    </dsp:sp>
    <dsp:sp modelId="{5FF43906-A1BC-4856-BA17-E80DD3A90932}">
      <dsp:nvSpPr>
        <dsp:cNvPr id="0" name=""/>
        <dsp:cNvSpPr/>
      </dsp:nvSpPr>
      <dsp:spPr>
        <a:xfrm>
          <a:off x="148191" y="3247270"/>
          <a:ext cx="2008471" cy="158948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0867A28-14E9-4831-9FD2-23DA5F5C8E94}">
      <dsp:nvSpPr>
        <dsp:cNvPr id="0" name=""/>
        <dsp:cNvSpPr/>
      </dsp:nvSpPr>
      <dsp:spPr>
        <a:xfrm>
          <a:off x="1354609" y="3247270"/>
          <a:ext cx="2008471" cy="158948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5AB7DD-0719-4E90-A085-40457F584F68}">
      <dsp:nvSpPr>
        <dsp:cNvPr id="0" name=""/>
        <dsp:cNvSpPr/>
      </dsp:nvSpPr>
      <dsp:spPr>
        <a:xfrm>
          <a:off x="2561980" y="3247270"/>
          <a:ext cx="2008471" cy="158948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45CA40A-590E-47C0-B7A6-4AD2E36A7257}">
      <dsp:nvSpPr>
        <dsp:cNvPr id="0" name=""/>
        <dsp:cNvSpPr/>
      </dsp:nvSpPr>
      <dsp:spPr>
        <a:xfrm>
          <a:off x="3768398" y="3247270"/>
          <a:ext cx="2008471" cy="158948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989B21-B789-4CE2-B33D-9E55AB7A69B1}">
      <dsp:nvSpPr>
        <dsp:cNvPr id="0" name=""/>
        <dsp:cNvSpPr/>
      </dsp:nvSpPr>
      <dsp:spPr>
        <a:xfrm>
          <a:off x="4975770" y="3247270"/>
          <a:ext cx="2008471" cy="158948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26B4469-13A3-42E8-94C9-B65A07E42FC7}">
      <dsp:nvSpPr>
        <dsp:cNvPr id="0" name=""/>
        <dsp:cNvSpPr/>
      </dsp:nvSpPr>
      <dsp:spPr>
        <a:xfrm>
          <a:off x="6182187" y="3247270"/>
          <a:ext cx="2008471" cy="158948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BD58B6-07E2-46C3-B375-A739DC516479}">
      <dsp:nvSpPr>
        <dsp:cNvPr id="0" name=""/>
        <dsp:cNvSpPr/>
      </dsp:nvSpPr>
      <dsp:spPr>
        <a:xfrm>
          <a:off x="7389559" y="3247270"/>
          <a:ext cx="2008471" cy="158948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232E25B-F6F3-4E31-880E-DD167FDB1C4E}">
      <dsp:nvSpPr>
        <dsp:cNvPr id="0" name=""/>
        <dsp:cNvSpPr/>
      </dsp:nvSpPr>
      <dsp:spPr>
        <a:xfrm>
          <a:off x="148191" y="3406218"/>
          <a:ext cx="8694791" cy="12715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280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Присвоение почетного звания «Лучший наставник СамГМУ» с занесением на Доску почета.</a:t>
          </a:r>
          <a:endParaRPr lang="ru-RU" sz="28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148191" y="3406218"/>
        <a:ext cx="8694791" cy="1271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7F902-3887-4530-84A5-4ECCB980D466}" type="datetimeFigureOut">
              <a:rPr lang="ru-RU" smtClean="0"/>
              <a:pPr/>
              <a:t>09.01.2024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3B685-87CB-4C20-B455-8183E8B6A97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92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pPr/>
              <a:t>09.01.2024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60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pPr/>
              <a:t>09.01.2024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9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pPr/>
              <a:t>09.01.2024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333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pPr/>
              <a:t>09.01.2024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0394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pPr/>
              <a:t>09.01.2024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069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pPr/>
              <a:t>09.01.2024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4395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pPr/>
              <a:t>09.01.2024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313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pPr/>
              <a:t>09.01.2024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714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pPr/>
              <a:t>09.01.2024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54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pPr/>
              <a:t>09.01.2024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10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pPr/>
              <a:t>09.01.2024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09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pPr/>
              <a:t>09.01.2024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46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pPr/>
              <a:t>09.01.2024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92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pPr/>
              <a:t>09.01.2024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714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pPr/>
              <a:t>09.01.2024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85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pPr/>
              <a:t>09.01.2024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00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9CD8-CCC7-4216-A4B8-0D8F2231D29D}" type="datetimeFigureOut">
              <a:rPr lang="ru-RU" smtClean="0"/>
              <a:pPr/>
              <a:t>09.01.2024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DC35-8209-43A9-9468-1EEFE1E297A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12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9EA9CD8-CCC7-4216-A4B8-0D8F2231D29D}" type="datetimeFigureOut">
              <a:rPr lang="ru-RU" smtClean="0"/>
              <a:pPr/>
              <a:t>09.01.2024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0E0DC35-8209-43A9-9468-1EEFE1E297A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126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3298" y="2459421"/>
            <a:ext cx="6908300" cy="2592870"/>
          </a:xfr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84000"/>
                  <a:satMod val="16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ctr"/>
            <a:r>
              <a:rPr lang="ru-RU" sz="36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наставничества как инструмент наращивания профессиональных компетенций педагога </a:t>
            </a:r>
            <a:br>
              <a:rPr lang="ru-RU" sz="36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1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840" y="85426"/>
            <a:ext cx="400104" cy="614353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99779"/>
            <a:ext cx="6934200" cy="7159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u="sng" dirty="0" smtClean="0"/>
              <a:t>Личностные компетенции </a:t>
            </a:r>
            <a:r>
              <a:rPr lang="ru-RU" altLang="ru-RU" sz="2400" b="1" dirty="0" smtClean="0"/>
              <a:t/>
            </a:r>
            <a:br>
              <a:rPr lang="ru-RU" altLang="ru-RU" sz="2400" b="1" dirty="0" smtClean="0"/>
            </a:br>
            <a:r>
              <a:rPr lang="ru-RU" altLang="ru-RU" sz="1800" b="1" i="1" dirty="0" smtClean="0"/>
              <a:t>(согласно МКК)</a:t>
            </a:r>
            <a:endParaRPr lang="en-US" altLang="ru-RU" sz="1800" b="1" i="1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057400" y="1678858"/>
            <a:ext cx="6999288" cy="48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buFontTx/>
              <a:buAutoNum type="romanUcPeriod"/>
              <a:defRPr/>
            </a:pPr>
            <a:r>
              <a:rPr lang="ru-RU" alt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Ориентация на развитие</a:t>
            </a:r>
            <a:r>
              <a:rPr lang="ru-RU" altLang="ru-RU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400050" indent="-400050">
              <a:buFontTx/>
              <a:buAutoNum type="romanUcPeriod"/>
              <a:defRPr/>
            </a:pPr>
            <a:r>
              <a:rPr lang="ru-RU" alt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Эффективные коммуникации</a:t>
            </a:r>
          </a:p>
          <a:p>
            <a:pPr marL="400050" indent="-400050">
              <a:buFontTx/>
              <a:buAutoNum type="romanUcPeriod"/>
              <a:defRPr/>
            </a:pPr>
            <a:r>
              <a:rPr lang="ru-RU" altLang="ru-RU" sz="2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Инновационность</a:t>
            </a:r>
            <a:r>
              <a:rPr lang="ru-RU" alt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/ креативность</a:t>
            </a:r>
          </a:p>
          <a:p>
            <a:pPr marL="400050" indent="-400050">
              <a:buFontTx/>
              <a:buAutoNum type="romanUcPeriod"/>
              <a:defRPr/>
            </a:pPr>
            <a:r>
              <a:rPr lang="ru-RU" alt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Ответственность за результат</a:t>
            </a:r>
          </a:p>
          <a:p>
            <a:pPr marL="400050" indent="-400050">
              <a:buFontTx/>
              <a:buAutoNum type="romanUcPeriod"/>
              <a:defRPr/>
            </a:pPr>
            <a:r>
              <a:rPr lang="ru-RU" alt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Личная эффективность</a:t>
            </a:r>
          </a:p>
          <a:p>
            <a:pPr marL="400050" indent="-400050">
              <a:buFontTx/>
              <a:buAutoNum type="romanUcPeriod"/>
              <a:defRPr/>
            </a:pPr>
            <a:r>
              <a:rPr lang="ru-RU" altLang="ru-RU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Лояльность</a:t>
            </a:r>
          </a:p>
          <a:p>
            <a:pPr marL="400050" indent="-400050">
              <a:buFontTx/>
              <a:buAutoNum type="romanUcPeriod"/>
              <a:defRPr/>
            </a:pPr>
            <a:endParaRPr lang="ru-RU" altLang="ru-RU" sz="1800" dirty="0" smtClean="0"/>
          </a:p>
          <a:p>
            <a:pPr marL="0" indent="0">
              <a:buFontTx/>
              <a:buNone/>
              <a:defRPr/>
            </a:pPr>
            <a:endParaRPr lang="en-US" altLang="ru-RU" dirty="0" smtClean="0">
              <a:solidFill>
                <a:srgbClr val="247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452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840" y="85426"/>
            <a:ext cx="400104" cy="614353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6934200" cy="715963"/>
          </a:xfrm>
        </p:spPr>
        <p:txBody>
          <a:bodyPr/>
          <a:lstStyle/>
          <a:p>
            <a:pPr algn="ctr" eaLnBrk="1" hangingPunct="1"/>
            <a:r>
              <a:rPr lang="ru-RU" altLang="ru-RU" sz="3200" b="1" u="sng" dirty="0" smtClean="0"/>
              <a:t>Цифровые компетенции</a:t>
            </a:r>
            <a:endParaRPr lang="en-US" altLang="ru-RU" sz="3200" b="1" u="sng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077064" y="1560871"/>
            <a:ext cx="6999288" cy="48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buFontTx/>
              <a:buAutoNum type="romanUcPeriod"/>
              <a:defRPr/>
            </a:pPr>
            <a:r>
              <a:rPr lang="ru-RU" altLang="ru-RU" b="1" dirty="0" smtClean="0">
                <a:solidFill>
                  <a:schemeClr val="tx1"/>
                </a:solidFill>
              </a:rPr>
              <a:t>Информационная и </a:t>
            </a:r>
            <a:r>
              <a:rPr lang="ru-RU" altLang="ru-RU" b="1" dirty="0" err="1" smtClean="0">
                <a:solidFill>
                  <a:schemeClr val="tx1"/>
                </a:solidFill>
              </a:rPr>
              <a:t>медиакомпетенция</a:t>
            </a:r>
            <a:r>
              <a:rPr lang="ru-RU" altLang="ru-RU" dirty="0" smtClean="0">
                <a:solidFill>
                  <a:schemeClr val="tx1"/>
                </a:solidFill>
              </a:rPr>
              <a:t> </a:t>
            </a:r>
            <a:r>
              <a:rPr lang="ru-RU" altLang="ru-RU" sz="1800" dirty="0" smtClean="0">
                <a:solidFill>
                  <a:schemeClr val="tx1"/>
                </a:solidFill>
              </a:rPr>
              <a:t>— готовность вести поиск информации, создавать информационные объекты с использованием цифровых ресурсов (текстовых, изобразительных, аудио и видео); </a:t>
            </a:r>
            <a:endParaRPr lang="en-US" altLang="ru-RU" sz="1800" dirty="0" smtClean="0">
              <a:solidFill>
                <a:schemeClr val="tx1"/>
              </a:solidFill>
            </a:endParaRPr>
          </a:p>
          <a:p>
            <a:pPr marL="400050" indent="-400050">
              <a:buFontTx/>
              <a:buAutoNum type="romanUcPeriod"/>
              <a:defRPr/>
            </a:pPr>
            <a:r>
              <a:rPr lang="ru-RU" altLang="ru-RU" b="1" dirty="0" smtClean="0">
                <a:solidFill>
                  <a:schemeClr val="tx1"/>
                </a:solidFill>
              </a:rPr>
              <a:t>Коммуникативная компетенция в цифровой среде</a:t>
            </a:r>
            <a:r>
              <a:rPr lang="ru-RU" altLang="ru-RU" sz="1800" dirty="0" smtClean="0">
                <a:solidFill>
                  <a:schemeClr val="tx1"/>
                </a:solidFill>
              </a:rPr>
              <a:t>— готовность к различным формам коммуникации в цифровой среде (электронная почта, чаты, блоги, форумы, социальные сети и др.) и с различными целями; цифровой этикет;</a:t>
            </a:r>
            <a:endParaRPr lang="en-US" altLang="ru-RU" sz="1800" dirty="0" smtClean="0">
              <a:solidFill>
                <a:schemeClr val="tx1"/>
              </a:solidFill>
            </a:endParaRPr>
          </a:p>
          <a:p>
            <a:pPr marL="400050" indent="-400050">
              <a:buFontTx/>
              <a:buAutoNum type="romanUcPeriod"/>
              <a:defRPr/>
            </a:pPr>
            <a:r>
              <a:rPr lang="ru-RU" altLang="ru-RU" b="1" dirty="0" smtClean="0">
                <a:solidFill>
                  <a:schemeClr val="tx1"/>
                </a:solidFill>
              </a:rPr>
              <a:t>Техническая компетенция</a:t>
            </a:r>
            <a:r>
              <a:rPr lang="ru-RU" altLang="ru-RU" dirty="0" smtClean="0">
                <a:solidFill>
                  <a:schemeClr val="tx1"/>
                </a:solidFill>
              </a:rPr>
              <a:t>—</a:t>
            </a:r>
            <a:r>
              <a:rPr lang="ru-RU" altLang="ru-RU" sz="1800" dirty="0" smtClean="0">
                <a:solidFill>
                  <a:schemeClr val="tx1"/>
                </a:solidFill>
              </a:rPr>
              <a:t> готовность безопасно использовать технические и программные средства (в том числе использование компьютерных сетей, облачных сервисов и т.п.) для решения различных задач. </a:t>
            </a:r>
          </a:p>
          <a:p>
            <a:pPr marL="0" indent="0">
              <a:buFontTx/>
              <a:buNone/>
              <a:defRPr/>
            </a:pPr>
            <a:endParaRPr lang="en-US" alt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88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840" y="85426"/>
            <a:ext cx="400104" cy="614353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383890" y="699779"/>
            <a:ext cx="8704006" cy="457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u="sng" dirty="0" smtClean="0"/>
              <a:t>Научно-исследовательские компетенций</a:t>
            </a:r>
            <a:endParaRPr lang="en-US" altLang="ru-RU" sz="3200" b="1" u="sng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612922" y="1998407"/>
            <a:ext cx="6477000" cy="426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ru-RU" sz="2400" b="1" dirty="0" smtClean="0">
                <a:solidFill>
                  <a:schemeClr val="tx1"/>
                </a:solidFill>
              </a:rPr>
              <a:t>I. 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Ведет индивидуальную научно–исследовательскую деятельность преподавателя </a:t>
            </a:r>
          </a:p>
          <a:p>
            <a:pPr marL="0" indent="0">
              <a:buFontTx/>
              <a:buNone/>
            </a:pPr>
            <a:r>
              <a:rPr lang="ru-RU" altLang="ru-RU" sz="2400" b="1" dirty="0" smtClean="0">
                <a:solidFill>
                  <a:schemeClr val="tx1"/>
                </a:solidFill>
              </a:rPr>
              <a:t>II. Организовывает и проводит совместную со студентами исследовательскую деятельность преподавателя вуза. </a:t>
            </a:r>
          </a:p>
          <a:p>
            <a:pPr marL="0" indent="0">
              <a:buFontTx/>
              <a:buNone/>
            </a:pPr>
            <a:r>
              <a:rPr lang="ru-RU" altLang="ru-RU" sz="2400" b="1" dirty="0" smtClean="0">
                <a:solidFill>
                  <a:schemeClr val="tx1"/>
                </a:solidFill>
              </a:rPr>
              <a:t>III. Обеспечивает коммерциализацию научно-исследовательской деятельности и взаимодействие с научными и индустриальными партнерами. </a:t>
            </a:r>
          </a:p>
          <a:p>
            <a:pPr marL="0" indent="0">
              <a:buFontTx/>
              <a:buNone/>
            </a:pPr>
            <a:endParaRPr lang="en-US" altLang="ru-RU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64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840" y="85426"/>
            <a:ext cx="400104" cy="614353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960306" y="958645"/>
            <a:ext cx="7010400" cy="457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u="sng" dirty="0" smtClean="0"/>
              <a:t>Педагогические</a:t>
            </a:r>
            <a:r>
              <a:rPr lang="ru-RU" altLang="ru-RU" sz="2400" b="1" dirty="0" smtClean="0"/>
              <a:t> </a:t>
            </a:r>
            <a:r>
              <a:rPr lang="ru-RU" altLang="ru-RU" sz="3200" b="1" u="sng" dirty="0" smtClean="0"/>
              <a:t>компетенции</a:t>
            </a:r>
            <a:endParaRPr lang="en-US" altLang="ru-RU" sz="3200" b="1" u="sng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8458" y="1740310"/>
            <a:ext cx="7239000" cy="381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ru-RU" altLang="ru-RU" dirty="0" smtClean="0">
              <a:solidFill>
                <a:srgbClr val="247274"/>
              </a:solidFill>
            </a:endParaRPr>
          </a:p>
          <a:p>
            <a:pPr marL="0" indent="0">
              <a:buFontTx/>
              <a:buNone/>
            </a:pPr>
            <a:r>
              <a:rPr lang="en-US" altLang="ru-RU" sz="2400" b="1" dirty="0" smtClean="0">
                <a:solidFill>
                  <a:schemeClr val="tx1"/>
                </a:solidFill>
              </a:rPr>
              <a:t>I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. Проектно-методическая компетенция – проектирует и проводит подготовку процесса обучения; </a:t>
            </a:r>
          </a:p>
          <a:p>
            <a:pPr marL="0" indent="0">
              <a:buFontTx/>
              <a:buNone/>
            </a:pPr>
            <a:r>
              <a:rPr lang="en-US" altLang="ru-RU" sz="2400" b="1" dirty="0" smtClean="0">
                <a:solidFill>
                  <a:schemeClr val="tx1"/>
                </a:solidFill>
              </a:rPr>
              <a:t>II. 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Эффективно реализует учебный процесс </a:t>
            </a:r>
          </a:p>
          <a:p>
            <a:pPr marL="0" indent="0">
              <a:buFontTx/>
              <a:buNone/>
            </a:pPr>
            <a:r>
              <a:rPr lang="en-US" altLang="ru-RU" sz="2400" b="1" dirty="0" smtClean="0">
                <a:solidFill>
                  <a:schemeClr val="tx1"/>
                </a:solidFill>
              </a:rPr>
              <a:t>III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. Проводит анализ и оценку результатов педагогической деятельности ?</a:t>
            </a:r>
          </a:p>
          <a:p>
            <a:pPr marL="0" indent="0">
              <a:buFontTx/>
              <a:buNone/>
            </a:pPr>
            <a:endParaRPr lang="en-US" altLang="ru-RU" dirty="0" smtClean="0">
              <a:solidFill>
                <a:srgbClr val="247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72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36022" y="383177"/>
            <a:ext cx="11107269" cy="6409507"/>
          </a:xfrm>
          <a:prstGeom prst="round2DiagRect">
            <a:avLst>
              <a:gd name="adj1" fmla="val 12808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КОРПОРАТИВНЫЕ КОМПЕТЕНЦИИ:</a:t>
            </a:r>
            <a:endParaRPr kumimoji="0" lang="ru-RU" sz="12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Комплексное мышление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</a:rPr>
              <a:t>Понимает долгосрочные тенденции развития отрасли. Видит развитие Университета в широком внешнем контексте, включающем политические, рыночные, экономические и другие факторы</a:t>
            </a:r>
            <a:r>
              <a:rPr lang="ru-RU" sz="1200" dirty="0" smtClean="0">
                <a:solidFill>
                  <a:srgbClr val="002060"/>
                </a:solidFill>
              </a:rPr>
              <a:t>.</a:t>
            </a:r>
            <a:endParaRPr lang="ru-RU" dirty="0" smtClean="0">
              <a:solidFill>
                <a:srgbClr val="002060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Эффективная </a:t>
            </a:r>
            <a:r>
              <a:rPr lang="ru-RU" dirty="0">
                <a:solidFill>
                  <a:srgbClr val="002060"/>
                </a:solidFill>
              </a:rPr>
              <a:t>организация </a:t>
            </a:r>
            <a:r>
              <a:rPr lang="ru-RU" dirty="0" smtClean="0">
                <a:solidFill>
                  <a:srgbClr val="002060"/>
                </a:solidFill>
              </a:rPr>
              <a:t>деятельности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</a:rPr>
              <a:t>Формирует задачи подразделения в соответствии с целями вышестоящего уровня. Ставит сотрудникам четкие цели, согласованные друг с другом и с целями подразделения</a:t>
            </a:r>
            <a:r>
              <a:rPr lang="ru-RU" sz="1200" dirty="0" smtClean="0">
                <a:solidFill>
                  <a:srgbClr val="002060"/>
                </a:solidFill>
              </a:rPr>
              <a:t>.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Управление командой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</a:rPr>
              <a:t>Уверенно берет на себя роль лидера, владеет различными стилями влияния, в зависимости от ситуации. Обеспечивает готовность подчиненных вкладываться в достижение общих целей, не замыкаться на своем участке работы</a:t>
            </a:r>
            <a:endParaRPr lang="ru-RU" sz="1200" dirty="0" smtClean="0">
              <a:solidFill>
                <a:srgbClr val="002060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Ориентация </a:t>
            </a:r>
            <a:r>
              <a:rPr lang="ru-RU" dirty="0">
                <a:solidFill>
                  <a:srgbClr val="002060"/>
                </a:solidFill>
              </a:rPr>
              <a:t>на </a:t>
            </a:r>
            <a:r>
              <a:rPr lang="ru-RU" dirty="0" smtClean="0">
                <a:solidFill>
                  <a:srgbClr val="002060"/>
                </a:solidFill>
              </a:rPr>
              <a:t>развитие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</a:rPr>
              <a:t>С</a:t>
            </a:r>
            <a:r>
              <a:rPr lang="ru-RU" sz="1200" dirty="0" smtClean="0">
                <a:solidFill>
                  <a:srgbClr val="002060"/>
                </a:solidFill>
              </a:rPr>
              <a:t>тремится </a:t>
            </a:r>
            <a:r>
              <a:rPr lang="ru-RU" sz="1200" dirty="0">
                <a:solidFill>
                  <a:srgbClr val="002060"/>
                </a:solidFill>
              </a:rPr>
              <a:t>к расширению границ своей профессиональной /управленческой экспертизы. Проявляет инициативу в саморазвитии</a:t>
            </a:r>
            <a:endParaRPr lang="ru-RU" sz="1200" dirty="0" smtClean="0">
              <a:solidFill>
                <a:srgbClr val="002060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Эффективные </a:t>
            </a:r>
            <a:r>
              <a:rPr lang="ru-RU" dirty="0">
                <a:solidFill>
                  <a:srgbClr val="002060"/>
                </a:solidFill>
              </a:rPr>
              <a:t>коммуникации </a:t>
            </a:r>
            <a:endParaRPr lang="ru-RU" dirty="0" smtClean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</a:rPr>
              <a:t>Умеет взаимодействовать с собеседниками любого уровня как внутри, так и вовне СамГМУ. Воспринимается как авторитетный, профессиональный собеседник.</a:t>
            </a:r>
            <a:endParaRPr lang="ru-RU" sz="1200" dirty="0" smtClean="0">
              <a:solidFill>
                <a:srgbClr val="002060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Инновационность/креативность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</a:rPr>
              <a:t>Активно ищет и внедряет новые подходы и технологии в работу подразделения. Выдвигает проработанные реалистичные инициативы</a:t>
            </a:r>
            <a:endParaRPr lang="ru-RU" sz="1200" dirty="0" smtClean="0">
              <a:solidFill>
                <a:srgbClr val="002060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Цифровая грамотность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</a:rPr>
              <a:t>Владеет знаниями в области информационной безопасности, может обеспечить ее в ходе решения задач профессиональной деятельности</a:t>
            </a:r>
            <a:endParaRPr lang="ru-RU" sz="1200" dirty="0" smtClean="0">
              <a:solidFill>
                <a:srgbClr val="002060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Ответственность </a:t>
            </a:r>
            <a:r>
              <a:rPr lang="ru-RU" dirty="0">
                <a:solidFill>
                  <a:srgbClr val="002060"/>
                </a:solidFill>
              </a:rPr>
              <a:t>за </a:t>
            </a:r>
            <a:r>
              <a:rPr lang="ru-RU" dirty="0" smtClean="0">
                <a:solidFill>
                  <a:srgbClr val="002060"/>
                </a:solidFill>
              </a:rPr>
              <a:t>результат</a:t>
            </a:r>
            <a:endParaRPr lang="ru-RU" sz="1200" dirty="0">
              <a:solidFill>
                <a:srgbClr val="002060"/>
              </a:solidFill>
              <a:latin typeface="Century Gothic" panose="020B0502020202020204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</a:rPr>
              <a:t>Ставит перед собой амбициозные, сложные цели и задачи. Не останавливается на достигнутом.</a:t>
            </a:r>
            <a:endParaRPr kumimoji="0" lang="ru-RU" sz="12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Личная эффективность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</a:rPr>
              <a:t>Эффективно планирует свои задачи и рабочее время, знает и использует техники тайм-менеджмента.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Лояльность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</a:rPr>
              <a:t>Осознает свою </a:t>
            </a:r>
            <a:r>
              <a:rPr lang="ru-RU" sz="1200" dirty="0" smtClean="0">
                <a:solidFill>
                  <a:srgbClr val="002060"/>
                </a:solidFill>
              </a:rPr>
              <a:t>мотивацию, связывает </a:t>
            </a:r>
            <a:r>
              <a:rPr lang="ru-RU" sz="1200" dirty="0">
                <a:solidFill>
                  <a:srgbClr val="002060"/>
                </a:solidFill>
              </a:rPr>
              <a:t>свой карьерный/профессиональный рост с Университетом, вовлечен в текущую деятельность.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966" y="199613"/>
            <a:ext cx="511520" cy="78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1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840" y="85426"/>
            <a:ext cx="400104" cy="6143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4630"/>
            <a:ext cx="12235732" cy="60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1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56350" y="468946"/>
            <a:ext cx="4593467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«Альпина»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840" y="85426"/>
            <a:ext cx="400104" cy="6143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89541" y="4387790"/>
            <a:ext cx="28262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0"/>
                <a:latin typeface="Montserrat" panose="00000500000000000000" pitchFamily="2" charset="-52"/>
                <a:cs typeface="Times New Roman" panose="02020603050405020304" pitchFamily="18" charset="0"/>
              </a:rPr>
              <a:t>Alpina. </a:t>
            </a:r>
            <a:r>
              <a:rPr lang="ru-RU" sz="2000" b="1" dirty="0" smtClean="0">
                <a:ln w="0"/>
                <a:latin typeface="Montserrat" panose="00000500000000000000" pitchFamily="2" charset="-52"/>
                <a:cs typeface="Times New Roman" panose="02020603050405020304" pitchFamily="18" charset="0"/>
              </a:rPr>
              <a:t>Лаб.</a:t>
            </a:r>
            <a:endParaRPr lang="ru-RU" sz="2000" b="1" dirty="0">
              <a:latin typeface="Montserrat" panose="000005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3686" y="5557850"/>
            <a:ext cx="191629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1626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</a:t>
            </a:r>
            <a:r>
              <a:rPr lang="ru-RU" sz="1600" b="1" dirty="0" smtClean="0">
                <a:solidFill>
                  <a:srgbClr val="1626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92624" y="5557850"/>
            <a:ext cx="165462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1626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720997" y="4978150"/>
            <a:ext cx="256365" cy="4890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4532954" y="4978150"/>
            <a:ext cx="256365" cy="48908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693241" y="1611134"/>
            <a:ext cx="50509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/>
              <a:t>Цифровая платформа </a:t>
            </a:r>
          </a:p>
          <a:p>
            <a:pPr algn="ctr">
              <a:defRPr/>
            </a:pPr>
            <a:r>
              <a:rPr lang="ru-RU" b="1" dirty="0" smtClean="0">
                <a:ea typeface="Montserrat Light"/>
                <a:cs typeface="Montserrat Light"/>
              </a:rPr>
              <a:t>«Альпина» </a:t>
            </a:r>
            <a:r>
              <a:rPr lang="ru-RU" b="1" dirty="0">
                <a:ea typeface="Montserrat Light"/>
                <a:cs typeface="Montserrat Light"/>
              </a:rPr>
              <a:t>- это современный инструмент развития и обучения сотрудников </a:t>
            </a:r>
            <a:r>
              <a:rPr lang="ru-RU" b="1" dirty="0"/>
              <a:t>в удобном </a:t>
            </a:r>
            <a:r>
              <a:rPr lang="en-US" b="1" dirty="0"/>
              <a:t>digital – </a:t>
            </a:r>
            <a:r>
              <a:rPr lang="ru-RU" b="1" dirty="0"/>
              <a:t>формате</a:t>
            </a:r>
            <a:endParaRPr lang="ru-RU" b="1" cap="all" dirty="0">
              <a:ln w="0"/>
              <a:effectLst>
                <a:reflection blurRad="12700" stA="50000" endPos="50000" dist="5000" dir="5400000" sy="-100000" rotWithShape="0"/>
              </a:effectLst>
              <a:ea typeface="Segoe UI Black" panose="020B0A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3944" y="1537736"/>
            <a:ext cx="5327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Montserrat" panose="020B0604020202020204" charset="-52"/>
              </a:rPr>
              <a:t>Корпоративная библиотека СамГМУ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893686" y="2301339"/>
            <a:ext cx="256365" cy="48908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3171591" y="2301339"/>
            <a:ext cx="256365" cy="4890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5290880" y="2299778"/>
            <a:ext cx="256365" cy="48908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94559" y="3041607"/>
            <a:ext cx="165462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1626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60182" y="3025318"/>
            <a:ext cx="165462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1626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Аудиокниги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91753" y="3008951"/>
            <a:ext cx="165462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1626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487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6509" y="470551"/>
            <a:ext cx="9799782" cy="770989"/>
          </a:xfrm>
          <a:solidFill>
            <a:srgbClr val="0070C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эффективной работы наставника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690353"/>
              </p:ext>
            </p:extLst>
          </p:nvPr>
        </p:nvGraphicFramePr>
        <p:xfrm>
          <a:off x="1252268" y="167897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7959" y="147471"/>
            <a:ext cx="360011" cy="64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8667" y="448904"/>
            <a:ext cx="10515600" cy="9356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работы </a:t>
            </a:r>
            <a:r>
              <a:rPr lang="ru-RU" sz="31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наставника</a:t>
            </a:r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3666" y="916709"/>
            <a:ext cx="8534400" cy="361526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36713897"/>
              </p:ext>
            </p:extLst>
          </p:nvPr>
        </p:nvGraphicFramePr>
        <p:xfrm>
          <a:off x="2364627" y="1221314"/>
          <a:ext cx="9546222" cy="4837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20" y="191228"/>
            <a:ext cx="443790" cy="815536"/>
          </a:xfrm>
          <a:prstGeom prst="rect">
            <a:avLst/>
          </a:prstGeom>
        </p:spPr>
      </p:pic>
      <p:pic>
        <p:nvPicPr>
          <p:cNvPr id="5124" name="Picture 4" descr="Карта вознаграждения – Бесплатные иконки: торговля и покупк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19" y="2640438"/>
            <a:ext cx="2468709" cy="246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22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892" y="1287253"/>
            <a:ext cx="11460481" cy="541890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РФ от 2 марта 2018 г. №94 «Об учреждении знака отличия «За наставничество»;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РФ от 7 мая 2018 г. № 204 «О национальных целях и стратегических задачах развития Российской Федерации на период до 2024 года»;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31.12.2019 № 3273-р «Об утверждении основных принципов национальной системы профессионального роста педагогических работников РФ, включая национальную систему учительского роста»;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молодежной политики Российской Федерации на период до 2025 года, утвержденные распоряжением Правительства Российской Федерации от 29 ноября 2014 г. № 2403-Р;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29 декабря 2012 г. № 273-ФЗ «Об образовании в Российской Федерации» (с последующими изменениями);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(целевая модель)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обучающимися, утверждённая распоряжением Министерства просвещения Российской Федерации от 25 декабря 2019 г. № Р-145;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Российской Федерации;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организации наставничества в учреждениях здравоохранения МЗ РФ» (2020 г.);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корпоративных компетенций ФГБОУ ВО СамГМУ Минздрава России;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наставничестве в ФГБОУ ВО СамГМУ Минздрава России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54241" y="516264"/>
            <a:ext cx="9799782" cy="770989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ОСНОВА ОРГАНИЗАЦИИ НАСТАВНИЧЕСТВА 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СамГМУ Минздрава России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840" y="85426"/>
            <a:ext cx="400104" cy="61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9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77" y="147062"/>
            <a:ext cx="492487" cy="78490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Прямоугольник 6"/>
          <p:cNvSpPr/>
          <p:nvPr/>
        </p:nvSpPr>
        <p:spPr>
          <a:xfrm>
            <a:off x="567376" y="1248096"/>
            <a:ext cx="4766228" cy="4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2200"/>
            </a:pPr>
            <a:r>
              <a:rPr lang="ru-RU" sz="2400" b="1" dirty="0" smtClean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ЦЕЛЬ НАСТАВНИЧЕСТВА</a:t>
            </a:r>
            <a:endParaRPr lang="ru-RU" sz="2400" b="1" dirty="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60590" y="322530"/>
            <a:ext cx="5007071" cy="4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2200"/>
            </a:pPr>
            <a:r>
              <a:rPr lang="ru-RU" sz="2400" b="1" dirty="0" smtClean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ЗАДАЧИ НАСТАВНИЧЕСТВА</a:t>
            </a:r>
            <a:endParaRPr lang="ru-RU" sz="2400" b="1" dirty="0">
              <a:solidFill>
                <a:srgbClr val="0070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701964" y="1802675"/>
            <a:ext cx="4239085" cy="3849188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условий, способствующих успешной адаптации, самореализации, личностному и профессиональному развитию наставляемого, а также устранению или минимизации факторов, препятствующих этому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870176" y="842898"/>
            <a:ext cx="5641769" cy="5768742"/>
          </a:xfrm>
          <a:prstGeom prst="round2DiagRect">
            <a:avLst>
              <a:gd name="adj1" fmla="val 12808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погружение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наставляемого в профессиональную среду, ознакомление с условиями труда, режимом работы, кругом обязанностей, зоной ответственности;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ускорение процесса обучения основным навыкам,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самостоятельно и качественно выполнять возложенные на него  задачи;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определение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потенциала наставляемого и формирование индивидуальной образовательной траектории развития;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наставляемого мотивации к эффективной профессиональной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повышать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 профессиональный уровень;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адаптация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корпоративной культуре, усвоение  традиций и правил поведения в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Университете.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6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Мировые практики использования системы наставничества – HRbaza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1"/>
            <a:ext cx="12384716" cy="66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043" y="527962"/>
            <a:ext cx="10394368" cy="7075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0070C0"/>
                </a:solidFill>
                <a:latin typeface="Montserrat" panose="00000500000000000000" pitchFamily="2" charset="-52"/>
              </a:rPr>
              <a:t>Почему наставник нужен каждому новому сотруднику?</a:t>
            </a:r>
            <a:r>
              <a:rPr lang="ru-RU" sz="2800" b="1" dirty="0">
                <a:solidFill>
                  <a:srgbClr val="0070C0"/>
                </a:solidFill>
                <a:latin typeface="Montserrat" panose="00000500000000000000" pitchFamily="2" charset="-52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Montserrat" panose="00000500000000000000" pitchFamily="2" charset="-52"/>
              </a:rPr>
            </a:br>
            <a:endParaRPr lang="ru-RU" sz="2800" b="1" dirty="0">
              <a:solidFill>
                <a:srgbClr val="0070C0"/>
              </a:solidFill>
              <a:latin typeface="Montserrat" panose="00000500000000000000" pitchFamily="2" charset="-52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34398508"/>
              </p:ext>
            </p:extLst>
          </p:nvPr>
        </p:nvGraphicFramePr>
        <p:xfrm>
          <a:off x="295248" y="1484865"/>
          <a:ext cx="11794220" cy="4524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3840" y="85426"/>
            <a:ext cx="400104" cy="61435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94789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77" y="112228"/>
            <a:ext cx="492487" cy="78490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Скругленный прямоугольник 7"/>
          <p:cNvSpPr/>
          <p:nvPr/>
        </p:nvSpPr>
        <p:spPr>
          <a:xfrm>
            <a:off x="609600" y="2248423"/>
            <a:ext cx="5158905" cy="262837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НАСТАВНИК - </a:t>
            </a:r>
            <a:r>
              <a:rPr lang="ru-RU" dirty="0" smtClean="0">
                <a:solidFill>
                  <a:srgbClr val="002060"/>
                </a:solidFill>
              </a:rPr>
              <a:t>это опытный сотрудник, </a:t>
            </a:r>
            <a:r>
              <a:rPr lang="ru-RU" dirty="0">
                <a:solidFill>
                  <a:srgbClr val="002060"/>
                </a:solidFill>
              </a:rPr>
              <a:t>который передаёт свои знания, умения и практический опыт другому, менее опытному или начинающему </a:t>
            </a:r>
            <a:r>
              <a:rPr lang="ru-RU" dirty="0" smtClean="0">
                <a:solidFill>
                  <a:srgbClr val="002060"/>
                </a:solidFill>
              </a:rPr>
              <a:t>специалисту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08864" y="2248423"/>
            <a:ext cx="5047707" cy="26930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НАСТАВЛЯЕМЫЙ </a:t>
            </a:r>
            <a:r>
              <a:rPr lang="ru-RU" dirty="0" smtClean="0">
                <a:solidFill>
                  <a:srgbClr val="002060"/>
                </a:solidFill>
              </a:rPr>
              <a:t>– работник, </a:t>
            </a:r>
            <a:r>
              <a:rPr lang="ru-RU" dirty="0">
                <a:solidFill>
                  <a:srgbClr val="002060"/>
                </a:solidFill>
              </a:rPr>
              <a:t>который через взаимодействие с наставником и при его помощи и поддержке решает личные и профессиональные задачи, приобретает новый опыт и навыки </a:t>
            </a:r>
          </a:p>
        </p:txBody>
      </p:sp>
    </p:spTree>
    <p:extLst>
      <p:ext uri="{BB962C8B-B14F-4D97-AF65-F5344CB8AC3E}">
        <p14:creationId xmlns:p14="http://schemas.microsoft.com/office/powerpoint/2010/main" val="115423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840" y="85426"/>
            <a:ext cx="494506" cy="75930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Прямоугольник 5"/>
          <p:cNvSpPr/>
          <p:nvPr/>
        </p:nvSpPr>
        <p:spPr>
          <a:xfrm>
            <a:off x="1550201" y="1215697"/>
            <a:ext cx="2473497" cy="12218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сотрудники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27169" y="1215698"/>
            <a:ext cx="2636299" cy="13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Работающие сотрудники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переходящие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иную должность</a:t>
            </a:r>
          </a:p>
        </p:txBody>
      </p:sp>
      <p:sp>
        <p:nvSpPr>
          <p:cNvPr id="11" name="Стрелка вниз 10"/>
          <p:cNvSpPr/>
          <p:nvPr/>
        </p:nvSpPr>
        <p:spPr>
          <a:xfrm rot="19483741">
            <a:off x="3519736" y="2742809"/>
            <a:ext cx="380232" cy="549418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19087" y="3478927"/>
            <a:ext cx="2197987" cy="11366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Лаборанты, старшие лаборанты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87791" y="3478927"/>
            <a:ext cx="1523961" cy="3984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месяца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904453">
            <a:off x="1957242" y="2743234"/>
            <a:ext cx="380232" cy="549418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9487115" y="2754121"/>
            <a:ext cx="487681" cy="59746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42741" y="5287217"/>
            <a:ext cx="1319349" cy="3908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месяца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00419" y="3457191"/>
            <a:ext cx="2216312" cy="11583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Ассистенты, преподаватели, доценты, заведующие кафедрой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06555" y="5287217"/>
            <a:ext cx="1505376" cy="3908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6 месяцев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383127" y="4677249"/>
            <a:ext cx="334148" cy="59746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4023699" y="4652649"/>
            <a:ext cx="313170" cy="59746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336869" y="440165"/>
            <a:ext cx="3623337" cy="5192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 rot="16200000">
            <a:off x="6929732" y="1269452"/>
            <a:ext cx="380232" cy="1192692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низ 24"/>
          <p:cNvSpPr/>
          <p:nvPr/>
        </p:nvSpPr>
        <p:spPr>
          <a:xfrm rot="5400000">
            <a:off x="5259214" y="1302601"/>
            <a:ext cx="380232" cy="1126394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2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8477" y="350715"/>
            <a:ext cx="7816214" cy="3102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как процесс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68" y="212298"/>
            <a:ext cx="469759" cy="807717"/>
          </a:xfrm>
          <a:solidFill>
            <a:schemeClr val="tx1"/>
          </a:solidFill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1024085" y="1020015"/>
            <a:ext cx="2167356" cy="820782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НАСТАВНИЧЕСТВА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738477" y="1020015"/>
            <a:ext cx="2462518" cy="1094962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НАСТАВНИКА В ОТНОШЕНИИ НАСТАВЛЯЕМОГО</a:t>
            </a:r>
            <a:endParaRPr lang="ru-RU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9508567" y="1020015"/>
            <a:ext cx="2177428" cy="1051905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НАСТАВНИЧЕСТВА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753229" y="1020015"/>
            <a:ext cx="2195583" cy="1059815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НАСТАВНИЧЕСТВА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941738" y="1977887"/>
            <a:ext cx="312442" cy="39398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024085" y="2459417"/>
            <a:ext cx="2167356" cy="981464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ПОЛОЖЕНИЯ О НАСТАВНИЧЕСТВЕ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005195" y="5492914"/>
            <a:ext cx="2308710" cy="1248540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ОРГАНИЗАЦИИ НАСТАВНИЧЕСТА ЦЕНТРОМ ОЦЕНКИ И РАЗВИТИЯ КОМПЕТЕНЦИЙ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953444" y="3581930"/>
            <a:ext cx="308638" cy="33652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738477" y="2920308"/>
            <a:ext cx="2462518" cy="1094962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 ПРИКРЕПЛЕНИИ НАСТАВНИКА К НАСТАВЛЯЕМОМУ</a:t>
            </a:r>
            <a:endParaRPr lang="ru-RU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864590" y="2199883"/>
            <a:ext cx="337930" cy="65598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6709169" y="2926488"/>
            <a:ext cx="2462518" cy="1094962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ПЕРЕЧНЯ МЕРОПРИЯТИЙ ПО НАСТАВНИЧЕСТВУ</a:t>
            </a:r>
            <a:endParaRPr lang="ru-RU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7682056" y="2199882"/>
            <a:ext cx="337930" cy="65598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6619763" y="4945433"/>
            <a:ext cx="2462518" cy="1094962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ПЛАН_ОТЧЕТА ПО МЕРОПРИЯТИЯМ</a:t>
            </a:r>
            <a:endParaRPr lang="ru-RU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7718389" y="4160152"/>
            <a:ext cx="337930" cy="65598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9641896" y="2885451"/>
            <a:ext cx="2180825" cy="1164675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ПЛАН_ОТЧЕТА О РЕЗУЛЬТАТАХ РАБОТЫ В ПРОЦЕССЕ НАСТАВНИЧЕСТВА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10579617" y="2158035"/>
            <a:ext cx="300125" cy="64866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9508567" y="4931959"/>
            <a:ext cx="2462518" cy="1094962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ОТЧЕТА В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И РАЗВИТИЯ КОМПЕТЕНЦИЙ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10582245" y="4136241"/>
            <a:ext cx="300125" cy="61125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982648" y="3986262"/>
            <a:ext cx="2353803" cy="1043721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ОБ УТВЕРЖДЕНИИ СОСТАВА НАСТАВНИКОВ</a:t>
            </a:r>
            <a:endParaRPr lang="ru-RU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1953444" y="5097792"/>
            <a:ext cx="308638" cy="37402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22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85426"/>
            <a:ext cx="10515600" cy="86458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наставника и </a:t>
            </a:r>
            <a:r>
              <a:rPr lang="ru-RU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наставляемого</a:t>
            </a:r>
            <a:endParaRPr lang="ru-RU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144892"/>
              </p:ext>
            </p:extLst>
          </p:nvPr>
        </p:nvGraphicFramePr>
        <p:xfrm>
          <a:off x="0" y="894506"/>
          <a:ext cx="12192000" cy="6291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773">
                  <a:extLst>
                    <a:ext uri="{9D8B030D-6E8A-4147-A177-3AD203B41FA5}">
                      <a16:colId xmlns:a16="http://schemas.microsoft.com/office/drawing/2014/main" val="1418871972"/>
                    </a:ext>
                  </a:extLst>
                </a:gridCol>
                <a:gridCol w="2140772">
                  <a:extLst>
                    <a:ext uri="{9D8B030D-6E8A-4147-A177-3AD203B41FA5}">
                      <a16:colId xmlns:a16="http://schemas.microsoft.com/office/drawing/2014/main" val="3410477111"/>
                    </a:ext>
                  </a:extLst>
                </a:gridCol>
                <a:gridCol w="3275195">
                  <a:extLst>
                    <a:ext uri="{9D8B030D-6E8A-4147-A177-3AD203B41FA5}">
                      <a16:colId xmlns:a16="http://schemas.microsoft.com/office/drawing/2014/main" val="2801508292"/>
                    </a:ext>
                  </a:extLst>
                </a:gridCol>
                <a:gridCol w="2049840">
                  <a:extLst>
                    <a:ext uri="{9D8B030D-6E8A-4147-A177-3AD203B41FA5}">
                      <a16:colId xmlns:a16="http://schemas.microsoft.com/office/drawing/2014/main" val="1136693407"/>
                    </a:ext>
                  </a:extLst>
                </a:gridCol>
                <a:gridCol w="2585420">
                  <a:extLst>
                    <a:ext uri="{9D8B030D-6E8A-4147-A177-3AD203B41FA5}">
                      <a16:colId xmlns:a16="http://schemas.microsoft.com/office/drawing/2014/main" val="3706266737"/>
                    </a:ext>
                  </a:extLst>
                </a:gridCol>
              </a:tblGrid>
              <a:tr h="8054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наставника к встрече с новым сотрудником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 с новым сотрудником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  наставляемого с подразделением и инфраструктурой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Вхождение в должность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927610"/>
                  </a:ext>
                </a:extLst>
              </a:tr>
              <a:tr h="103612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результатов  оценки наставляемого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данные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Центра оценки и развития компетенций)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Встреча наставника  и наставляемого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(индивидуальная беседа)</a:t>
                      </a:r>
                      <a:endParaRPr lang="ru-RU" sz="1600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Представление наставляемого коллективу подразделения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Постановка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практических задач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Оформление</a:t>
                      </a:r>
                      <a:r>
                        <a:rPr lang="ru-RU" sz="1600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отчета о результатах наставничества</a:t>
                      </a:r>
                      <a:endParaRPr 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946425"/>
                  </a:ext>
                </a:extLst>
              </a:tr>
              <a:tr h="14699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Выработка стратеги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адаптации и развития нового сотрудника </a:t>
                      </a:r>
                      <a:r>
                        <a:rPr lang="ru-RU" sz="1400" i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(совместно</a:t>
                      </a: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руководителем подразделения)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Обсуждение плана мероприятий по наставничеству </a:t>
                      </a:r>
                      <a:r>
                        <a:rPr lang="ru-RU" sz="1600" i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(обсуждается</a:t>
                      </a:r>
                      <a:r>
                        <a:rPr lang="ru-RU" sz="1600" i="1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 наставляемым)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Изучение инфраструктуры и логистики подразделения, корпуса, университета 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Оказывает помощь в адаптации, в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решении вопросов: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профессиональных,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коммуникативных, передача опыта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Обсуждение  результатов наставничества совместно с руководителем подразделения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i="1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58076"/>
                  </a:ext>
                </a:extLst>
              </a:tr>
              <a:tr h="1353839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плана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наставничеству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eaLnBrk="1" fontAlgn="auto" latinLnBrk="0" hangingPunct="1"/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Контроль наличия доступа к</a:t>
                      </a:r>
                      <a:r>
                        <a:rPr lang="ru-RU" sz="16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внутренним цифровым системам СамГМУ (почта, Тандем, ЭИОС, личный кабинет и т.д.) </a:t>
                      </a:r>
                    </a:p>
                    <a:p>
                      <a:pPr algn="ctr" rtl="0" eaLnBrk="1" fontAlgn="auto" latinLnBrk="0" hangingPunct="1"/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 наставляемого с корпоративной жизнью 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(спорт, конкурсы, отдых, карьера</a:t>
                      </a:r>
                      <a:r>
                        <a:rPr lang="ru-RU" sz="1600" i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т.д.)</a:t>
                      </a:r>
                      <a:r>
                        <a:rPr lang="ru-RU" sz="1600" i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Анкетирование</a:t>
                      </a:r>
                      <a:r>
                        <a:rPr lang="ru-RU" sz="16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наставника и наставляемого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 eaLnBrk="1" latinLnBrk="0" hangingPunct="1"/>
                      <a:r>
                        <a:rPr lang="ru-RU" sz="1600" i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(Центр оценки и развития компетенций).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267400"/>
                  </a:ext>
                </a:extLst>
              </a:tr>
              <a:tr h="787986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Информирование  Совета по наставничеству о результатах работы. 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390577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840" y="85426"/>
            <a:ext cx="400104" cy="61435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2287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9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5804" y="257052"/>
            <a:ext cx="5363030" cy="452953"/>
          </a:xfrm>
        </p:spPr>
        <p:txBody>
          <a:bodyPr>
            <a:noAutofit/>
          </a:bodyPr>
          <a:lstStyle/>
          <a:p>
            <a:r>
              <a:rPr lang="ru-RU" sz="26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План/отчет мероприятий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485020" y="986447"/>
            <a:ext cx="5251573" cy="5629506"/>
          </a:xfrm>
        </p:spPr>
        <p:txBody>
          <a:bodyPr>
            <a:normAutofit/>
          </a:bodyPr>
          <a:lstStyle/>
          <a:p>
            <a:pPr marL="342900" lvl="0" indent="-34290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 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Вводим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личные данные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наставника и наставляемого;</a:t>
            </a:r>
          </a:p>
          <a:p>
            <a:pPr lvl="0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 Вводим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наставничества: </a:t>
            </a:r>
          </a:p>
          <a:p>
            <a:pPr marL="623888" lvl="0" indent="-17145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дата приема нового сотрудника в СамГМУ;</a:t>
            </a:r>
          </a:p>
          <a:p>
            <a:pPr marL="623888" lvl="0" indent="-17145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3-х мес. (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лаборант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623888" lvl="0" indent="-17145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6-ти месяцев 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(ассистент/преподаватель, доцент, заведующий кафедры)</a:t>
            </a:r>
          </a:p>
          <a:p>
            <a:pPr marL="452438" lvl="0" indent="0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Заполняем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таблицу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lvl="0" indent="-28575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Профессиональные компетенции –  см. «Должностные инструкции» и «Квалификационная характеристика»;</a:t>
            </a:r>
          </a:p>
          <a:p>
            <a:pPr marL="285750" indent="-28575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Корпоративные компетенции –  см. «Модель корпоративных компетенций» и «Результат оценки наставляемого».</a:t>
            </a:r>
          </a:p>
          <a:p>
            <a:pPr lvl="0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 Подписать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план/отчет у наставника и руководителя.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План/Отчет (скан) предоставляется в Центр оценки и развития компетенций не позднее 7-ми дней после завершения наставничества.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981839"/>
              </p:ext>
            </p:extLst>
          </p:nvPr>
        </p:nvGraphicFramePr>
        <p:xfrm>
          <a:off x="483778" y="1155413"/>
          <a:ext cx="5902550" cy="7920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Документ" r:id="rId3" imgW="6427286" imgH="9108050" progId="Word.Document.12">
                  <p:embed/>
                </p:oleObj>
              </mc:Choice>
              <mc:Fallback>
                <p:oleObj name="Документ" r:id="rId3" imgW="6427286" imgH="9108050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9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78" y="1155413"/>
                        <a:ext cx="5902550" cy="792088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8106" y="137945"/>
            <a:ext cx="448053" cy="715496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912864" y="833793"/>
            <a:ext cx="4710878" cy="14106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chemeClr val="bg1"/>
                </a:solidFill>
              </a:rPr>
              <a:t>Профессиональная компетенция</a:t>
            </a:r>
            <a:r>
              <a:rPr lang="ru-RU" b="1" dirty="0">
                <a:solidFill>
                  <a:schemeClr val="bg1"/>
                </a:solidFill>
              </a:rPr>
              <a:t> – </a:t>
            </a:r>
            <a:r>
              <a:rPr lang="ru-RU" dirty="0">
                <a:solidFill>
                  <a:schemeClr val="bg1"/>
                </a:solidFill>
              </a:rPr>
              <a:t>это способность успешно действовать на основе практического опыта, умения и знаний при решении профессиональных задач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840" y="85426"/>
            <a:ext cx="400104" cy="6143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9374" y="1219201"/>
            <a:ext cx="8064243" cy="48436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998" y="3077933"/>
            <a:ext cx="5019744" cy="298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0655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2395</TotalTime>
  <Words>1417</Words>
  <Application>Microsoft Office PowerPoint</Application>
  <PresentationFormat>Широкоэкранный</PresentationFormat>
  <Paragraphs>161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</vt:lpstr>
      <vt:lpstr>Calibri</vt:lpstr>
      <vt:lpstr>Century Gothic</vt:lpstr>
      <vt:lpstr>Montserrat</vt:lpstr>
      <vt:lpstr>Montserrat Light</vt:lpstr>
      <vt:lpstr>Segoe UI Black</vt:lpstr>
      <vt:lpstr>Times New Roman</vt:lpstr>
      <vt:lpstr>Wingdings</vt:lpstr>
      <vt:lpstr>Wingdings 3</vt:lpstr>
      <vt:lpstr>Сектор</vt:lpstr>
      <vt:lpstr>Документ</vt:lpstr>
      <vt:lpstr>Система наставничества как инструмент наращивания профессиональных компетенций педагога  </vt:lpstr>
      <vt:lpstr>Презентация PowerPoint</vt:lpstr>
      <vt:lpstr>Почему наставник нужен каждому новому сотруднику? </vt:lpstr>
      <vt:lpstr>Презентация PowerPoint</vt:lpstr>
      <vt:lpstr>Презентация PowerPoint</vt:lpstr>
      <vt:lpstr>НАСТАВНИЧЕСТВО как процесс</vt:lpstr>
      <vt:lpstr>Этапы работы наставника и наставляемого</vt:lpstr>
      <vt:lpstr>План/отчет мероприятий</vt:lpstr>
      <vt:lpstr>Презентация PowerPoint</vt:lpstr>
      <vt:lpstr>Личностные компетенции  (согласно МКК)</vt:lpstr>
      <vt:lpstr>Цифровые компетенции</vt:lpstr>
      <vt:lpstr>Научно-исследовательские компетенций</vt:lpstr>
      <vt:lpstr>Педагогические компетенции</vt:lpstr>
      <vt:lpstr>Презентация PowerPoint</vt:lpstr>
      <vt:lpstr>Презентация PowerPoint</vt:lpstr>
      <vt:lpstr>Презентация PowerPoint</vt:lpstr>
      <vt:lpstr>Результаты эффективной работы наставника</vt:lpstr>
      <vt:lpstr>Стимулирование работы наставника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Геннадьевич Петровский</dc:creator>
  <cp:lastModifiedBy>Людмила Анатольевна Лазарева</cp:lastModifiedBy>
  <cp:revision>206</cp:revision>
  <cp:lastPrinted>2023-04-27T08:05:24Z</cp:lastPrinted>
  <dcterms:created xsi:type="dcterms:W3CDTF">2021-04-12T06:23:54Z</dcterms:created>
  <dcterms:modified xsi:type="dcterms:W3CDTF">2024-01-09T09:34:09Z</dcterms:modified>
</cp:coreProperties>
</file>